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14" r:id="rId3"/>
    <p:sldId id="257" r:id="rId4"/>
    <p:sldId id="295" r:id="rId5"/>
    <p:sldId id="263" r:id="rId6"/>
    <p:sldId id="266" r:id="rId7"/>
    <p:sldId id="264" r:id="rId8"/>
    <p:sldId id="265" r:id="rId9"/>
    <p:sldId id="267" r:id="rId10"/>
    <p:sldId id="268" r:id="rId11"/>
    <p:sldId id="272" r:id="rId12"/>
    <p:sldId id="273" r:id="rId13"/>
    <p:sldId id="271" r:id="rId14"/>
    <p:sldId id="288" r:id="rId15"/>
    <p:sldId id="269" r:id="rId16"/>
    <p:sldId id="261" r:id="rId17"/>
    <p:sldId id="307" r:id="rId18"/>
    <p:sldId id="279" r:id="rId19"/>
    <p:sldId id="316" r:id="rId20"/>
    <p:sldId id="317" r:id="rId21"/>
    <p:sldId id="318" r:id="rId22"/>
    <p:sldId id="319" r:id="rId23"/>
    <p:sldId id="320" r:id="rId24"/>
    <p:sldId id="321" r:id="rId25"/>
    <p:sldId id="322" r:id="rId26"/>
    <p:sldId id="323" r:id="rId27"/>
    <p:sldId id="324" r:id="rId28"/>
    <p:sldId id="325" r:id="rId29"/>
    <p:sldId id="327" r:id="rId30"/>
    <p:sldId id="274" r:id="rId31"/>
    <p:sldId id="275" r:id="rId32"/>
    <p:sldId id="276" r:id="rId33"/>
    <p:sldId id="277" r:id="rId34"/>
    <p:sldId id="278" r:id="rId35"/>
    <p:sldId id="308" r:id="rId36"/>
    <p:sldId id="311" r:id="rId37"/>
    <p:sldId id="310" r:id="rId38"/>
    <p:sldId id="289" r:id="rId39"/>
    <p:sldId id="291" r:id="rId40"/>
    <p:sldId id="304" r:id="rId41"/>
    <p:sldId id="281" r:id="rId42"/>
    <p:sldId id="283" r:id="rId43"/>
    <p:sldId id="284" r:id="rId44"/>
    <p:sldId id="305" r:id="rId45"/>
    <p:sldId id="285" r:id="rId46"/>
    <p:sldId id="286" r:id="rId47"/>
    <p:sldId id="287" r:id="rId48"/>
    <p:sldId id="306" r:id="rId49"/>
    <p:sldId id="293" r:id="rId50"/>
    <p:sldId id="294" r:id="rId51"/>
    <p:sldId id="299" r:id="rId52"/>
    <p:sldId id="301" r:id="rId53"/>
    <p:sldId id="309" r:id="rId54"/>
    <p:sldId id="302" r:id="rId55"/>
    <p:sldId id="303" r:id="rId56"/>
    <p:sldId id="313" r:id="rId57"/>
    <p:sldId id="312" r:id="rId58"/>
  </p:sldIdLst>
  <p:sldSz cx="12192000" cy="6858000"/>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initials="E" lastIdx="0" clrIdx="0">
    <p:extLst>
      <p:ext uri="{19B8F6BF-5375-455C-9EA6-DF929625EA0E}">
        <p15:presenceInfo xmlns:p15="http://schemas.microsoft.com/office/powerpoint/2012/main" userId="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C10"/>
    <a:srgbClr val="E9CB7F"/>
    <a:srgbClr val="0099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53" autoAdjust="0"/>
    <p:restoredTop sz="83124" autoAdjust="0"/>
  </p:normalViewPr>
  <p:slideViewPr>
    <p:cSldViewPr snapToGrid="0">
      <p:cViewPr varScale="1">
        <p:scale>
          <a:sx n="66" d="100"/>
          <a:sy n="66"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8739B-E6CF-48B5-A84A-33960B00E96D}" type="doc">
      <dgm:prSet loTypeId="urn:microsoft.com/office/officeart/2005/8/layout/process1" loCatId="process" qsTypeId="urn:microsoft.com/office/officeart/2005/8/quickstyle/simple1" qsCatId="simple" csTypeId="urn:microsoft.com/office/officeart/2005/8/colors/accent1_2" csCatId="accent1" phldr="1"/>
      <dgm:spPr/>
    </dgm:pt>
    <dgm:pt modelId="{BE75570D-758A-4160-8FF8-4FD839477194}">
      <dgm:prSet phldrT="[Tekst]"/>
      <dgm:spPr/>
      <dgm:t>
        <a:bodyPr/>
        <a:lstStyle/>
        <a:p>
          <a:r>
            <a:rPr lang="nb-NO" dirty="0"/>
            <a:t>Jeg følte meg såret</a:t>
          </a:r>
        </a:p>
      </dgm:t>
    </dgm:pt>
    <dgm:pt modelId="{2F1D0F2F-79AD-4CF5-96D1-4062B2EF370C}" type="parTrans" cxnId="{C6D3B9EB-60C9-47B0-BC67-C00569E6C691}">
      <dgm:prSet/>
      <dgm:spPr/>
      <dgm:t>
        <a:bodyPr/>
        <a:lstStyle/>
        <a:p>
          <a:endParaRPr lang="nb-NO"/>
        </a:p>
      </dgm:t>
    </dgm:pt>
    <dgm:pt modelId="{F1EE38F3-AD51-4E29-91AE-1553991B4EDF}" type="sibTrans" cxnId="{C6D3B9EB-60C9-47B0-BC67-C00569E6C691}">
      <dgm:prSet/>
      <dgm:spPr/>
      <dgm:t>
        <a:bodyPr/>
        <a:lstStyle/>
        <a:p>
          <a:endParaRPr lang="nb-NO"/>
        </a:p>
      </dgm:t>
    </dgm:pt>
    <dgm:pt modelId="{4581F44F-BE04-4E91-AA89-E2414F694395}">
      <dgm:prSet phldrT="[Tekst]"/>
      <dgm:spPr/>
      <dgm:t>
        <a:bodyPr/>
        <a:lstStyle/>
        <a:p>
          <a:r>
            <a:rPr lang="nb-NO" dirty="0"/>
            <a:t>Han mente å såre meg</a:t>
          </a:r>
        </a:p>
      </dgm:t>
    </dgm:pt>
    <dgm:pt modelId="{8B0AD47D-A3CF-4721-886D-1B5E948C858D}" type="parTrans" cxnId="{16D45168-9C04-4514-B10C-25AEC8F7C35B}">
      <dgm:prSet/>
      <dgm:spPr/>
      <dgm:t>
        <a:bodyPr/>
        <a:lstStyle/>
        <a:p>
          <a:endParaRPr lang="nb-NO"/>
        </a:p>
      </dgm:t>
    </dgm:pt>
    <dgm:pt modelId="{A7B833A9-45F3-4A24-9583-C8C2F5C5E454}" type="sibTrans" cxnId="{16D45168-9C04-4514-B10C-25AEC8F7C35B}">
      <dgm:prSet/>
      <dgm:spPr/>
      <dgm:t>
        <a:bodyPr/>
        <a:lstStyle/>
        <a:p>
          <a:endParaRPr lang="nb-NO"/>
        </a:p>
      </dgm:t>
    </dgm:pt>
    <dgm:pt modelId="{86DDF76B-D4F5-4563-823D-6DD0DB152107}">
      <dgm:prSet phldrT="[Tekst]"/>
      <dgm:spPr/>
      <dgm:t>
        <a:bodyPr/>
        <a:lstStyle/>
        <a:p>
          <a:r>
            <a:rPr lang="nb-NO" dirty="0"/>
            <a:t>Folk som sårer andre, er onde</a:t>
          </a:r>
        </a:p>
      </dgm:t>
    </dgm:pt>
    <dgm:pt modelId="{354C59B1-6B40-48CD-B5B2-A70F1FD73BCB}" type="parTrans" cxnId="{EA84CF6A-F807-4BF0-88DC-E0C6C2A3B50D}">
      <dgm:prSet/>
      <dgm:spPr/>
      <dgm:t>
        <a:bodyPr/>
        <a:lstStyle/>
        <a:p>
          <a:endParaRPr lang="nb-NO"/>
        </a:p>
      </dgm:t>
    </dgm:pt>
    <dgm:pt modelId="{61E5A8A0-637E-481B-B458-5E820145A962}" type="sibTrans" cxnId="{EA84CF6A-F807-4BF0-88DC-E0C6C2A3B50D}">
      <dgm:prSet/>
      <dgm:spPr/>
      <dgm:t>
        <a:bodyPr/>
        <a:lstStyle/>
        <a:p>
          <a:endParaRPr lang="nb-NO"/>
        </a:p>
      </dgm:t>
    </dgm:pt>
    <dgm:pt modelId="{A14FBA11-90CC-42C9-911E-D5859A34ECED}">
      <dgm:prSet phldrT="[Tekst]" custT="1"/>
      <dgm:spPr/>
      <dgm:t>
        <a:bodyPr/>
        <a:lstStyle/>
        <a:p>
          <a:r>
            <a:rPr lang="nb-NO" sz="1400" dirty="0"/>
            <a:t>Kan tillate meg alt</a:t>
          </a:r>
        </a:p>
      </dgm:t>
    </dgm:pt>
    <dgm:pt modelId="{027B6132-61F9-4FBF-A1A1-3C15E2854F01}" type="parTrans" cxnId="{F04B9B57-4191-472B-AB49-9FF3415F02B3}">
      <dgm:prSet/>
      <dgm:spPr/>
      <dgm:t>
        <a:bodyPr/>
        <a:lstStyle/>
        <a:p>
          <a:endParaRPr lang="nb-NO"/>
        </a:p>
      </dgm:t>
    </dgm:pt>
    <dgm:pt modelId="{72FCC32C-FBCD-4C54-9C32-CEBDA0B657D7}" type="sibTrans" cxnId="{F04B9B57-4191-472B-AB49-9FF3415F02B3}">
      <dgm:prSet/>
      <dgm:spPr/>
      <dgm:t>
        <a:bodyPr/>
        <a:lstStyle/>
        <a:p>
          <a:endParaRPr lang="nb-NO"/>
        </a:p>
      </dgm:t>
    </dgm:pt>
    <dgm:pt modelId="{4024C976-4FA0-4E6D-8A8E-9CB8817095D5}">
      <dgm:prSet phldrT="[Tekst]"/>
      <dgm:spPr/>
      <dgm:t>
        <a:bodyPr/>
        <a:lstStyle/>
        <a:p>
          <a:r>
            <a:rPr lang="nb-NO" dirty="0"/>
            <a:t>Har ikke krav på redelig oppførsel</a:t>
          </a:r>
        </a:p>
      </dgm:t>
    </dgm:pt>
    <dgm:pt modelId="{72A9CDDE-F2CE-4979-B44A-C9D9847CBB71}" type="parTrans" cxnId="{BB8E3012-DD7A-4BA2-88EE-264A2CF93A2E}">
      <dgm:prSet/>
      <dgm:spPr/>
      <dgm:t>
        <a:bodyPr/>
        <a:lstStyle/>
        <a:p>
          <a:endParaRPr lang="nb-NO"/>
        </a:p>
      </dgm:t>
    </dgm:pt>
    <dgm:pt modelId="{52B5E581-7CCA-4904-8678-9782668F151E}" type="sibTrans" cxnId="{BB8E3012-DD7A-4BA2-88EE-264A2CF93A2E}">
      <dgm:prSet/>
      <dgm:spPr/>
      <dgm:t>
        <a:bodyPr/>
        <a:lstStyle/>
        <a:p>
          <a:endParaRPr lang="nb-NO"/>
        </a:p>
      </dgm:t>
    </dgm:pt>
    <dgm:pt modelId="{25196225-2801-4A21-8143-5A2FC380322A}">
      <dgm:prSet phldrT="[Tekst]"/>
      <dgm:spPr/>
      <dgm:t>
        <a:bodyPr/>
        <a:lstStyle/>
        <a:p>
          <a:r>
            <a:rPr lang="nb-NO" dirty="0"/>
            <a:t>Må bekjempes</a:t>
          </a:r>
        </a:p>
      </dgm:t>
    </dgm:pt>
    <dgm:pt modelId="{A70ADD00-F26E-46BE-A065-FF99009D0DC7}" type="parTrans" cxnId="{9F2947A0-13C9-423E-99A6-2553F0274452}">
      <dgm:prSet/>
      <dgm:spPr/>
      <dgm:t>
        <a:bodyPr/>
        <a:lstStyle/>
        <a:p>
          <a:endParaRPr lang="nb-NO"/>
        </a:p>
      </dgm:t>
    </dgm:pt>
    <dgm:pt modelId="{F3FD5412-5D1A-48B7-8E59-CBDD548AACF5}" type="sibTrans" cxnId="{9F2947A0-13C9-423E-99A6-2553F0274452}">
      <dgm:prSet/>
      <dgm:spPr/>
      <dgm:t>
        <a:bodyPr/>
        <a:lstStyle/>
        <a:p>
          <a:endParaRPr lang="nb-NO"/>
        </a:p>
      </dgm:t>
    </dgm:pt>
    <dgm:pt modelId="{1940DD10-7E0E-4EB7-BADB-BF238E0941CE}">
      <dgm:prSet phldrT="[Tekst]"/>
      <dgm:spPr/>
      <dgm:t>
        <a:bodyPr/>
        <a:lstStyle/>
        <a:p>
          <a:r>
            <a:rPr lang="nb-NO" dirty="0"/>
            <a:t>Med alle midler</a:t>
          </a:r>
        </a:p>
      </dgm:t>
    </dgm:pt>
    <dgm:pt modelId="{2FDB85F0-D7F6-48CA-BE13-34F0C03CDEC7}" type="parTrans" cxnId="{920492CC-22DD-4B78-BD1E-0290FD6548FE}">
      <dgm:prSet/>
      <dgm:spPr/>
      <dgm:t>
        <a:bodyPr/>
        <a:lstStyle/>
        <a:p>
          <a:endParaRPr lang="nb-NO"/>
        </a:p>
      </dgm:t>
    </dgm:pt>
    <dgm:pt modelId="{C5944762-1D61-43A6-B0D6-C01EE4E9D7FD}" type="sibTrans" cxnId="{920492CC-22DD-4B78-BD1E-0290FD6548FE}">
      <dgm:prSet/>
      <dgm:spPr/>
      <dgm:t>
        <a:bodyPr/>
        <a:lstStyle/>
        <a:p>
          <a:endParaRPr lang="nb-NO"/>
        </a:p>
      </dgm:t>
    </dgm:pt>
    <dgm:pt modelId="{0D241C42-2E15-4132-BD4D-97F8CED5BE28}">
      <dgm:prSet phldrT="[Tekst]" custT="1"/>
      <dgm:spPr/>
      <dgm:t>
        <a:bodyPr/>
        <a:lstStyle/>
        <a:p>
          <a:r>
            <a:rPr lang="nb-NO" sz="1200" dirty="0"/>
            <a:t>Mine handlinger er hans skyld</a:t>
          </a:r>
        </a:p>
      </dgm:t>
    </dgm:pt>
    <dgm:pt modelId="{0C933F2E-AF69-4428-9F38-482A7186B56D}" type="parTrans" cxnId="{EB08ABE5-B6DC-4542-AE05-4B619A07BA2F}">
      <dgm:prSet/>
      <dgm:spPr/>
      <dgm:t>
        <a:bodyPr/>
        <a:lstStyle/>
        <a:p>
          <a:endParaRPr lang="nb-NO"/>
        </a:p>
      </dgm:t>
    </dgm:pt>
    <dgm:pt modelId="{340E8168-D2B3-49FF-ACF7-40B299B238D4}" type="sibTrans" cxnId="{EB08ABE5-B6DC-4542-AE05-4B619A07BA2F}">
      <dgm:prSet/>
      <dgm:spPr/>
      <dgm:t>
        <a:bodyPr/>
        <a:lstStyle/>
        <a:p>
          <a:endParaRPr lang="nb-NO"/>
        </a:p>
      </dgm:t>
    </dgm:pt>
    <dgm:pt modelId="{B41051C6-4785-4001-B34B-5C013679A9BA}" type="pres">
      <dgm:prSet presAssocID="{29E8739B-E6CF-48B5-A84A-33960B00E96D}" presName="Name0" presStyleCnt="0">
        <dgm:presLayoutVars>
          <dgm:dir/>
          <dgm:resizeHandles val="exact"/>
        </dgm:presLayoutVars>
      </dgm:prSet>
      <dgm:spPr/>
    </dgm:pt>
    <dgm:pt modelId="{C1FDF258-FCCF-4454-AE92-78B431709085}" type="pres">
      <dgm:prSet presAssocID="{BE75570D-758A-4160-8FF8-4FD839477194}" presName="node" presStyleLbl="node1" presStyleIdx="0" presStyleCnt="8">
        <dgm:presLayoutVars>
          <dgm:bulletEnabled val="1"/>
        </dgm:presLayoutVars>
      </dgm:prSet>
      <dgm:spPr/>
      <dgm:t>
        <a:bodyPr/>
        <a:lstStyle/>
        <a:p>
          <a:endParaRPr lang="nb-NO"/>
        </a:p>
      </dgm:t>
    </dgm:pt>
    <dgm:pt modelId="{2893919D-A726-4255-BCE0-660E5D630B68}" type="pres">
      <dgm:prSet presAssocID="{F1EE38F3-AD51-4E29-91AE-1553991B4EDF}" presName="sibTrans" presStyleLbl="sibTrans2D1" presStyleIdx="0" presStyleCnt="7"/>
      <dgm:spPr/>
      <dgm:t>
        <a:bodyPr/>
        <a:lstStyle/>
        <a:p>
          <a:endParaRPr lang="nb-NO"/>
        </a:p>
      </dgm:t>
    </dgm:pt>
    <dgm:pt modelId="{19423225-ED37-419B-89B6-E70361D03D01}" type="pres">
      <dgm:prSet presAssocID="{F1EE38F3-AD51-4E29-91AE-1553991B4EDF}" presName="connectorText" presStyleLbl="sibTrans2D1" presStyleIdx="0" presStyleCnt="7"/>
      <dgm:spPr/>
      <dgm:t>
        <a:bodyPr/>
        <a:lstStyle/>
        <a:p>
          <a:endParaRPr lang="nb-NO"/>
        </a:p>
      </dgm:t>
    </dgm:pt>
    <dgm:pt modelId="{847D5B72-28AD-4D84-AACB-7874161245EA}" type="pres">
      <dgm:prSet presAssocID="{4581F44F-BE04-4E91-AA89-E2414F694395}" presName="node" presStyleLbl="node1" presStyleIdx="1" presStyleCnt="8">
        <dgm:presLayoutVars>
          <dgm:bulletEnabled val="1"/>
        </dgm:presLayoutVars>
      </dgm:prSet>
      <dgm:spPr/>
      <dgm:t>
        <a:bodyPr/>
        <a:lstStyle/>
        <a:p>
          <a:endParaRPr lang="nb-NO"/>
        </a:p>
      </dgm:t>
    </dgm:pt>
    <dgm:pt modelId="{EE48C37D-030D-4016-BB86-8910630FD96B}" type="pres">
      <dgm:prSet presAssocID="{A7B833A9-45F3-4A24-9583-C8C2F5C5E454}" presName="sibTrans" presStyleLbl="sibTrans2D1" presStyleIdx="1" presStyleCnt="7"/>
      <dgm:spPr/>
      <dgm:t>
        <a:bodyPr/>
        <a:lstStyle/>
        <a:p>
          <a:endParaRPr lang="nb-NO"/>
        </a:p>
      </dgm:t>
    </dgm:pt>
    <dgm:pt modelId="{FB9D3667-F1DD-4810-848F-C04893EE5A0B}" type="pres">
      <dgm:prSet presAssocID="{A7B833A9-45F3-4A24-9583-C8C2F5C5E454}" presName="connectorText" presStyleLbl="sibTrans2D1" presStyleIdx="1" presStyleCnt="7"/>
      <dgm:spPr/>
      <dgm:t>
        <a:bodyPr/>
        <a:lstStyle/>
        <a:p>
          <a:endParaRPr lang="nb-NO"/>
        </a:p>
      </dgm:t>
    </dgm:pt>
    <dgm:pt modelId="{33FA6C3E-CFF0-4A28-A743-5394B21A9DCF}" type="pres">
      <dgm:prSet presAssocID="{86DDF76B-D4F5-4563-823D-6DD0DB152107}" presName="node" presStyleLbl="node1" presStyleIdx="2" presStyleCnt="8">
        <dgm:presLayoutVars>
          <dgm:bulletEnabled val="1"/>
        </dgm:presLayoutVars>
      </dgm:prSet>
      <dgm:spPr/>
      <dgm:t>
        <a:bodyPr/>
        <a:lstStyle/>
        <a:p>
          <a:endParaRPr lang="nb-NO"/>
        </a:p>
      </dgm:t>
    </dgm:pt>
    <dgm:pt modelId="{6E5FBF80-82E0-461A-B111-C69DD277786F}" type="pres">
      <dgm:prSet presAssocID="{61E5A8A0-637E-481B-B458-5E820145A962}" presName="sibTrans" presStyleLbl="sibTrans2D1" presStyleIdx="2" presStyleCnt="7"/>
      <dgm:spPr/>
      <dgm:t>
        <a:bodyPr/>
        <a:lstStyle/>
        <a:p>
          <a:endParaRPr lang="nb-NO"/>
        </a:p>
      </dgm:t>
    </dgm:pt>
    <dgm:pt modelId="{17515598-4364-419F-8A94-3450C18611D8}" type="pres">
      <dgm:prSet presAssocID="{61E5A8A0-637E-481B-B458-5E820145A962}" presName="connectorText" presStyleLbl="sibTrans2D1" presStyleIdx="2" presStyleCnt="7"/>
      <dgm:spPr/>
      <dgm:t>
        <a:bodyPr/>
        <a:lstStyle/>
        <a:p>
          <a:endParaRPr lang="nb-NO"/>
        </a:p>
      </dgm:t>
    </dgm:pt>
    <dgm:pt modelId="{0714CAD5-2EC4-4BA2-9031-203A9B3EA33E}" type="pres">
      <dgm:prSet presAssocID="{4024C976-4FA0-4E6D-8A8E-9CB8817095D5}" presName="node" presStyleLbl="node1" presStyleIdx="3" presStyleCnt="8" custScaleX="100891" custScaleY="106146" custLinFactNeighborX="6452" custLinFactNeighborY="-3567">
        <dgm:presLayoutVars>
          <dgm:bulletEnabled val="1"/>
        </dgm:presLayoutVars>
      </dgm:prSet>
      <dgm:spPr/>
      <dgm:t>
        <a:bodyPr/>
        <a:lstStyle/>
        <a:p>
          <a:endParaRPr lang="nb-NO"/>
        </a:p>
      </dgm:t>
    </dgm:pt>
    <dgm:pt modelId="{564FE97D-2A06-4C52-97F9-2FA6CC772B63}" type="pres">
      <dgm:prSet presAssocID="{52B5E581-7CCA-4904-8678-9782668F151E}" presName="sibTrans" presStyleLbl="sibTrans2D1" presStyleIdx="3" presStyleCnt="7"/>
      <dgm:spPr/>
      <dgm:t>
        <a:bodyPr/>
        <a:lstStyle/>
        <a:p>
          <a:endParaRPr lang="nb-NO"/>
        </a:p>
      </dgm:t>
    </dgm:pt>
    <dgm:pt modelId="{F09A7EC7-BF37-47CC-BE12-F095937A32C0}" type="pres">
      <dgm:prSet presAssocID="{52B5E581-7CCA-4904-8678-9782668F151E}" presName="connectorText" presStyleLbl="sibTrans2D1" presStyleIdx="3" presStyleCnt="7"/>
      <dgm:spPr/>
      <dgm:t>
        <a:bodyPr/>
        <a:lstStyle/>
        <a:p>
          <a:endParaRPr lang="nb-NO"/>
        </a:p>
      </dgm:t>
    </dgm:pt>
    <dgm:pt modelId="{D004B9DC-1EA0-43A9-B9EF-C24604A58755}" type="pres">
      <dgm:prSet presAssocID="{25196225-2801-4A21-8143-5A2FC380322A}" presName="node" presStyleLbl="node1" presStyleIdx="4" presStyleCnt="8">
        <dgm:presLayoutVars>
          <dgm:bulletEnabled val="1"/>
        </dgm:presLayoutVars>
      </dgm:prSet>
      <dgm:spPr/>
      <dgm:t>
        <a:bodyPr/>
        <a:lstStyle/>
        <a:p>
          <a:endParaRPr lang="nb-NO"/>
        </a:p>
      </dgm:t>
    </dgm:pt>
    <dgm:pt modelId="{DB8E4FB1-AB71-444B-9D89-99C949DAD09C}" type="pres">
      <dgm:prSet presAssocID="{F3FD5412-5D1A-48B7-8E59-CBDD548AACF5}" presName="sibTrans" presStyleLbl="sibTrans2D1" presStyleIdx="4" presStyleCnt="7"/>
      <dgm:spPr/>
      <dgm:t>
        <a:bodyPr/>
        <a:lstStyle/>
        <a:p>
          <a:endParaRPr lang="nb-NO"/>
        </a:p>
      </dgm:t>
    </dgm:pt>
    <dgm:pt modelId="{3537888A-B54F-4EE4-A9A1-CCEC7366B6D9}" type="pres">
      <dgm:prSet presAssocID="{F3FD5412-5D1A-48B7-8E59-CBDD548AACF5}" presName="connectorText" presStyleLbl="sibTrans2D1" presStyleIdx="4" presStyleCnt="7"/>
      <dgm:spPr/>
      <dgm:t>
        <a:bodyPr/>
        <a:lstStyle/>
        <a:p>
          <a:endParaRPr lang="nb-NO"/>
        </a:p>
      </dgm:t>
    </dgm:pt>
    <dgm:pt modelId="{64609A43-CA1A-4CBB-BA86-67CF8E192ED3}" type="pres">
      <dgm:prSet presAssocID="{1940DD10-7E0E-4EB7-BADB-BF238E0941CE}" presName="node" presStyleLbl="node1" presStyleIdx="5" presStyleCnt="8">
        <dgm:presLayoutVars>
          <dgm:bulletEnabled val="1"/>
        </dgm:presLayoutVars>
      </dgm:prSet>
      <dgm:spPr/>
      <dgm:t>
        <a:bodyPr/>
        <a:lstStyle/>
        <a:p>
          <a:endParaRPr lang="nb-NO"/>
        </a:p>
      </dgm:t>
    </dgm:pt>
    <dgm:pt modelId="{C19EB191-966E-4C29-A470-7C591435A068}" type="pres">
      <dgm:prSet presAssocID="{C5944762-1D61-43A6-B0D6-C01EE4E9D7FD}" presName="sibTrans" presStyleLbl="sibTrans2D1" presStyleIdx="5" presStyleCnt="7"/>
      <dgm:spPr/>
      <dgm:t>
        <a:bodyPr/>
        <a:lstStyle/>
        <a:p>
          <a:endParaRPr lang="nb-NO"/>
        </a:p>
      </dgm:t>
    </dgm:pt>
    <dgm:pt modelId="{3FDC4D05-D115-46C3-98AB-C99850379923}" type="pres">
      <dgm:prSet presAssocID="{C5944762-1D61-43A6-B0D6-C01EE4E9D7FD}" presName="connectorText" presStyleLbl="sibTrans2D1" presStyleIdx="5" presStyleCnt="7"/>
      <dgm:spPr/>
      <dgm:t>
        <a:bodyPr/>
        <a:lstStyle/>
        <a:p>
          <a:endParaRPr lang="nb-NO"/>
        </a:p>
      </dgm:t>
    </dgm:pt>
    <dgm:pt modelId="{5C2F3CED-8DA5-40C1-91FC-0047C8947500}" type="pres">
      <dgm:prSet presAssocID="{A14FBA11-90CC-42C9-911E-D5859A34ECED}" presName="node" presStyleLbl="node1" presStyleIdx="6" presStyleCnt="8">
        <dgm:presLayoutVars>
          <dgm:bulletEnabled val="1"/>
        </dgm:presLayoutVars>
      </dgm:prSet>
      <dgm:spPr/>
      <dgm:t>
        <a:bodyPr/>
        <a:lstStyle/>
        <a:p>
          <a:endParaRPr lang="nb-NO"/>
        </a:p>
      </dgm:t>
    </dgm:pt>
    <dgm:pt modelId="{53726115-7B67-4912-931D-92F0D532FE2B}" type="pres">
      <dgm:prSet presAssocID="{72FCC32C-FBCD-4C54-9C32-CEBDA0B657D7}" presName="sibTrans" presStyleLbl="sibTrans2D1" presStyleIdx="6" presStyleCnt="7"/>
      <dgm:spPr/>
      <dgm:t>
        <a:bodyPr/>
        <a:lstStyle/>
        <a:p>
          <a:endParaRPr lang="nb-NO"/>
        </a:p>
      </dgm:t>
    </dgm:pt>
    <dgm:pt modelId="{81B072B1-F99C-4A1B-8029-F9698DA8B872}" type="pres">
      <dgm:prSet presAssocID="{72FCC32C-FBCD-4C54-9C32-CEBDA0B657D7}" presName="connectorText" presStyleLbl="sibTrans2D1" presStyleIdx="6" presStyleCnt="7"/>
      <dgm:spPr/>
      <dgm:t>
        <a:bodyPr/>
        <a:lstStyle/>
        <a:p>
          <a:endParaRPr lang="nb-NO"/>
        </a:p>
      </dgm:t>
    </dgm:pt>
    <dgm:pt modelId="{AC8EAA68-12EA-4BFC-96DB-4DBB4EAD1612}" type="pres">
      <dgm:prSet presAssocID="{0D241C42-2E15-4132-BD4D-97F8CED5BE28}" presName="node" presStyleLbl="node1" presStyleIdx="7" presStyleCnt="8">
        <dgm:presLayoutVars>
          <dgm:bulletEnabled val="1"/>
        </dgm:presLayoutVars>
      </dgm:prSet>
      <dgm:spPr/>
      <dgm:t>
        <a:bodyPr/>
        <a:lstStyle/>
        <a:p>
          <a:endParaRPr lang="nb-NO"/>
        </a:p>
      </dgm:t>
    </dgm:pt>
  </dgm:ptLst>
  <dgm:cxnLst>
    <dgm:cxn modelId="{C6D3B9EB-60C9-47B0-BC67-C00569E6C691}" srcId="{29E8739B-E6CF-48B5-A84A-33960B00E96D}" destId="{BE75570D-758A-4160-8FF8-4FD839477194}" srcOrd="0" destOrd="0" parTransId="{2F1D0F2F-79AD-4CF5-96D1-4062B2EF370C}" sibTransId="{F1EE38F3-AD51-4E29-91AE-1553991B4EDF}"/>
    <dgm:cxn modelId="{3EE6509C-BFF6-4F8A-8FA2-C6EAC448D14E}" type="presOf" srcId="{C5944762-1D61-43A6-B0D6-C01EE4E9D7FD}" destId="{3FDC4D05-D115-46C3-98AB-C99850379923}" srcOrd="1" destOrd="0" presId="urn:microsoft.com/office/officeart/2005/8/layout/process1"/>
    <dgm:cxn modelId="{99541CB5-066F-41E7-B6DC-464DADF76537}" type="presOf" srcId="{C5944762-1D61-43A6-B0D6-C01EE4E9D7FD}" destId="{C19EB191-966E-4C29-A470-7C591435A068}" srcOrd="0" destOrd="0" presId="urn:microsoft.com/office/officeart/2005/8/layout/process1"/>
    <dgm:cxn modelId="{381231CB-E339-40E4-B291-E48B0F52A909}" type="presOf" srcId="{61E5A8A0-637E-481B-B458-5E820145A962}" destId="{6E5FBF80-82E0-461A-B111-C69DD277786F}" srcOrd="0" destOrd="0" presId="urn:microsoft.com/office/officeart/2005/8/layout/process1"/>
    <dgm:cxn modelId="{BB8E3012-DD7A-4BA2-88EE-264A2CF93A2E}" srcId="{29E8739B-E6CF-48B5-A84A-33960B00E96D}" destId="{4024C976-4FA0-4E6D-8A8E-9CB8817095D5}" srcOrd="3" destOrd="0" parTransId="{72A9CDDE-F2CE-4979-B44A-C9D9847CBB71}" sibTransId="{52B5E581-7CCA-4904-8678-9782668F151E}"/>
    <dgm:cxn modelId="{EB08ABE5-B6DC-4542-AE05-4B619A07BA2F}" srcId="{29E8739B-E6CF-48B5-A84A-33960B00E96D}" destId="{0D241C42-2E15-4132-BD4D-97F8CED5BE28}" srcOrd="7" destOrd="0" parTransId="{0C933F2E-AF69-4428-9F38-482A7186B56D}" sibTransId="{340E8168-D2B3-49FF-ACF7-40B299B238D4}"/>
    <dgm:cxn modelId="{E94D4582-F5A9-4167-9852-607F80B42F63}" type="presOf" srcId="{0D241C42-2E15-4132-BD4D-97F8CED5BE28}" destId="{AC8EAA68-12EA-4BFC-96DB-4DBB4EAD1612}" srcOrd="0" destOrd="0" presId="urn:microsoft.com/office/officeart/2005/8/layout/process1"/>
    <dgm:cxn modelId="{EDF3860E-6D97-4FC0-B9BA-6DD326531394}" type="presOf" srcId="{A14FBA11-90CC-42C9-911E-D5859A34ECED}" destId="{5C2F3CED-8DA5-40C1-91FC-0047C8947500}" srcOrd="0" destOrd="0" presId="urn:microsoft.com/office/officeart/2005/8/layout/process1"/>
    <dgm:cxn modelId="{712D1E3E-E18E-4DF4-83BB-9DC40D0D6998}" type="presOf" srcId="{29E8739B-E6CF-48B5-A84A-33960B00E96D}" destId="{B41051C6-4785-4001-B34B-5C013679A9BA}" srcOrd="0" destOrd="0" presId="urn:microsoft.com/office/officeart/2005/8/layout/process1"/>
    <dgm:cxn modelId="{F04B9B57-4191-472B-AB49-9FF3415F02B3}" srcId="{29E8739B-E6CF-48B5-A84A-33960B00E96D}" destId="{A14FBA11-90CC-42C9-911E-D5859A34ECED}" srcOrd="6" destOrd="0" parTransId="{027B6132-61F9-4FBF-A1A1-3C15E2854F01}" sibTransId="{72FCC32C-FBCD-4C54-9C32-CEBDA0B657D7}"/>
    <dgm:cxn modelId="{48CEB24C-D6A8-44CF-A91F-AE25E7383559}" type="presOf" srcId="{BE75570D-758A-4160-8FF8-4FD839477194}" destId="{C1FDF258-FCCF-4454-AE92-78B431709085}" srcOrd="0" destOrd="0" presId="urn:microsoft.com/office/officeart/2005/8/layout/process1"/>
    <dgm:cxn modelId="{16D45168-9C04-4514-B10C-25AEC8F7C35B}" srcId="{29E8739B-E6CF-48B5-A84A-33960B00E96D}" destId="{4581F44F-BE04-4E91-AA89-E2414F694395}" srcOrd="1" destOrd="0" parTransId="{8B0AD47D-A3CF-4721-886D-1B5E948C858D}" sibTransId="{A7B833A9-45F3-4A24-9583-C8C2F5C5E454}"/>
    <dgm:cxn modelId="{FDDA44AE-8BCC-4D95-98FB-05BAA42198F2}" type="presOf" srcId="{86DDF76B-D4F5-4563-823D-6DD0DB152107}" destId="{33FA6C3E-CFF0-4A28-A743-5394B21A9DCF}" srcOrd="0" destOrd="0" presId="urn:microsoft.com/office/officeart/2005/8/layout/process1"/>
    <dgm:cxn modelId="{9BEC2335-8A58-4659-B92A-F2B3863B0CA6}" type="presOf" srcId="{72FCC32C-FBCD-4C54-9C32-CEBDA0B657D7}" destId="{53726115-7B67-4912-931D-92F0D532FE2B}" srcOrd="0" destOrd="0" presId="urn:microsoft.com/office/officeart/2005/8/layout/process1"/>
    <dgm:cxn modelId="{88702FE7-356E-4243-B4CD-5803A1437199}" type="presOf" srcId="{F1EE38F3-AD51-4E29-91AE-1553991B4EDF}" destId="{19423225-ED37-419B-89B6-E70361D03D01}" srcOrd="1" destOrd="0" presId="urn:microsoft.com/office/officeart/2005/8/layout/process1"/>
    <dgm:cxn modelId="{3B78C80E-7CCB-4C29-A732-30633C8C11AB}" type="presOf" srcId="{F3FD5412-5D1A-48B7-8E59-CBDD548AACF5}" destId="{DB8E4FB1-AB71-444B-9D89-99C949DAD09C}" srcOrd="0" destOrd="0" presId="urn:microsoft.com/office/officeart/2005/8/layout/process1"/>
    <dgm:cxn modelId="{EA84CF6A-F807-4BF0-88DC-E0C6C2A3B50D}" srcId="{29E8739B-E6CF-48B5-A84A-33960B00E96D}" destId="{86DDF76B-D4F5-4563-823D-6DD0DB152107}" srcOrd="2" destOrd="0" parTransId="{354C59B1-6B40-48CD-B5B2-A70F1FD73BCB}" sibTransId="{61E5A8A0-637E-481B-B458-5E820145A962}"/>
    <dgm:cxn modelId="{40104B59-153A-4AAF-8B13-DD6CE524CCCE}" type="presOf" srcId="{52B5E581-7CCA-4904-8678-9782668F151E}" destId="{564FE97D-2A06-4C52-97F9-2FA6CC772B63}" srcOrd="0" destOrd="0" presId="urn:microsoft.com/office/officeart/2005/8/layout/process1"/>
    <dgm:cxn modelId="{FB575376-5C4B-4835-91A0-DCCCBF258377}" type="presOf" srcId="{25196225-2801-4A21-8143-5A2FC380322A}" destId="{D004B9DC-1EA0-43A9-B9EF-C24604A58755}" srcOrd="0" destOrd="0" presId="urn:microsoft.com/office/officeart/2005/8/layout/process1"/>
    <dgm:cxn modelId="{07D77502-4ACC-4890-91A2-C8697667E0EC}" type="presOf" srcId="{61E5A8A0-637E-481B-B458-5E820145A962}" destId="{17515598-4364-419F-8A94-3450C18611D8}" srcOrd="1" destOrd="0" presId="urn:microsoft.com/office/officeart/2005/8/layout/process1"/>
    <dgm:cxn modelId="{AAE5C22F-B918-4189-BACE-28FD29661A42}" type="presOf" srcId="{52B5E581-7CCA-4904-8678-9782668F151E}" destId="{F09A7EC7-BF37-47CC-BE12-F095937A32C0}" srcOrd="1" destOrd="0" presId="urn:microsoft.com/office/officeart/2005/8/layout/process1"/>
    <dgm:cxn modelId="{565B5817-3F8D-4ADC-9F90-9053FF35DF5E}" type="presOf" srcId="{4024C976-4FA0-4E6D-8A8E-9CB8817095D5}" destId="{0714CAD5-2EC4-4BA2-9031-203A9B3EA33E}" srcOrd="0" destOrd="0" presId="urn:microsoft.com/office/officeart/2005/8/layout/process1"/>
    <dgm:cxn modelId="{920492CC-22DD-4B78-BD1E-0290FD6548FE}" srcId="{29E8739B-E6CF-48B5-A84A-33960B00E96D}" destId="{1940DD10-7E0E-4EB7-BADB-BF238E0941CE}" srcOrd="5" destOrd="0" parTransId="{2FDB85F0-D7F6-48CA-BE13-34F0C03CDEC7}" sibTransId="{C5944762-1D61-43A6-B0D6-C01EE4E9D7FD}"/>
    <dgm:cxn modelId="{A90C2DD2-0D20-4F5A-A7D6-5D420ECE2DE9}" type="presOf" srcId="{4581F44F-BE04-4E91-AA89-E2414F694395}" destId="{847D5B72-28AD-4D84-AACB-7874161245EA}" srcOrd="0" destOrd="0" presId="urn:microsoft.com/office/officeart/2005/8/layout/process1"/>
    <dgm:cxn modelId="{93DBF784-B7A5-4093-9D1F-2DA779505748}" type="presOf" srcId="{A7B833A9-45F3-4A24-9583-C8C2F5C5E454}" destId="{EE48C37D-030D-4016-BB86-8910630FD96B}" srcOrd="0" destOrd="0" presId="urn:microsoft.com/office/officeart/2005/8/layout/process1"/>
    <dgm:cxn modelId="{E8AE2641-3B8C-4617-94F4-5DB0AF8E3856}" type="presOf" srcId="{72FCC32C-FBCD-4C54-9C32-CEBDA0B657D7}" destId="{81B072B1-F99C-4A1B-8029-F9698DA8B872}" srcOrd="1" destOrd="0" presId="urn:microsoft.com/office/officeart/2005/8/layout/process1"/>
    <dgm:cxn modelId="{FC91B43A-3718-4627-B94E-AE77A0A32185}" type="presOf" srcId="{F3FD5412-5D1A-48B7-8E59-CBDD548AACF5}" destId="{3537888A-B54F-4EE4-A9A1-CCEC7366B6D9}" srcOrd="1" destOrd="0" presId="urn:microsoft.com/office/officeart/2005/8/layout/process1"/>
    <dgm:cxn modelId="{9F2947A0-13C9-423E-99A6-2553F0274452}" srcId="{29E8739B-E6CF-48B5-A84A-33960B00E96D}" destId="{25196225-2801-4A21-8143-5A2FC380322A}" srcOrd="4" destOrd="0" parTransId="{A70ADD00-F26E-46BE-A065-FF99009D0DC7}" sibTransId="{F3FD5412-5D1A-48B7-8E59-CBDD548AACF5}"/>
    <dgm:cxn modelId="{14DDDD1B-7E88-4A1B-8EB1-A1E3A2055629}" type="presOf" srcId="{F1EE38F3-AD51-4E29-91AE-1553991B4EDF}" destId="{2893919D-A726-4255-BCE0-660E5D630B68}" srcOrd="0" destOrd="0" presId="urn:microsoft.com/office/officeart/2005/8/layout/process1"/>
    <dgm:cxn modelId="{E745FA40-973E-42AA-98BD-1309F2813C4B}" type="presOf" srcId="{A7B833A9-45F3-4A24-9583-C8C2F5C5E454}" destId="{FB9D3667-F1DD-4810-848F-C04893EE5A0B}" srcOrd="1" destOrd="0" presId="urn:microsoft.com/office/officeart/2005/8/layout/process1"/>
    <dgm:cxn modelId="{448E29B8-CF85-4215-A511-E46B32F9333E}" type="presOf" srcId="{1940DD10-7E0E-4EB7-BADB-BF238E0941CE}" destId="{64609A43-CA1A-4CBB-BA86-67CF8E192ED3}" srcOrd="0" destOrd="0" presId="urn:microsoft.com/office/officeart/2005/8/layout/process1"/>
    <dgm:cxn modelId="{6F42999A-2D12-4B97-BA3D-A4E6E310139D}" type="presParOf" srcId="{B41051C6-4785-4001-B34B-5C013679A9BA}" destId="{C1FDF258-FCCF-4454-AE92-78B431709085}" srcOrd="0" destOrd="0" presId="urn:microsoft.com/office/officeart/2005/8/layout/process1"/>
    <dgm:cxn modelId="{E739B9C7-2D44-48A6-9E45-487F050E888D}" type="presParOf" srcId="{B41051C6-4785-4001-B34B-5C013679A9BA}" destId="{2893919D-A726-4255-BCE0-660E5D630B68}" srcOrd="1" destOrd="0" presId="urn:microsoft.com/office/officeart/2005/8/layout/process1"/>
    <dgm:cxn modelId="{08940ECB-FC32-4B33-A0F6-1ED52F66B7EF}" type="presParOf" srcId="{2893919D-A726-4255-BCE0-660E5D630B68}" destId="{19423225-ED37-419B-89B6-E70361D03D01}" srcOrd="0" destOrd="0" presId="urn:microsoft.com/office/officeart/2005/8/layout/process1"/>
    <dgm:cxn modelId="{41EDE24D-3E22-4A89-A384-2FF1F15D0A3B}" type="presParOf" srcId="{B41051C6-4785-4001-B34B-5C013679A9BA}" destId="{847D5B72-28AD-4D84-AACB-7874161245EA}" srcOrd="2" destOrd="0" presId="urn:microsoft.com/office/officeart/2005/8/layout/process1"/>
    <dgm:cxn modelId="{5384F98B-F63B-45E6-BD7D-49ED44AC265E}" type="presParOf" srcId="{B41051C6-4785-4001-B34B-5C013679A9BA}" destId="{EE48C37D-030D-4016-BB86-8910630FD96B}" srcOrd="3" destOrd="0" presId="urn:microsoft.com/office/officeart/2005/8/layout/process1"/>
    <dgm:cxn modelId="{A00B445B-EC7E-45B8-80D6-D0C7BA454A31}" type="presParOf" srcId="{EE48C37D-030D-4016-BB86-8910630FD96B}" destId="{FB9D3667-F1DD-4810-848F-C04893EE5A0B}" srcOrd="0" destOrd="0" presId="urn:microsoft.com/office/officeart/2005/8/layout/process1"/>
    <dgm:cxn modelId="{D0C52832-FFE3-44C1-A43F-7A818FC4BDB5}" type="presParOf" srcId="{B41051C6-4785-4001-B34B-5C013679A9BA}" destId="{33FA6C3E-CFF0-4A28-A743-5394B21A9DCF}" srcOrd="4" destOrd="0" presId="urn:microsoft.com/office/officeart/2005/8/layout/process1"/>
    <dgm:cxn modelId="{A4983868-9E68-4158-97C7-5A5C3CBA2DB0}" type="presParOf" srcId="{B41051C6-4785-4001-B34B-5C013679A9BA}" destId="{6E5FBF80-82E0-461A-B111-C69DD277786F}" srcOrd="5" destOrd="0" presId="urn:microsoft.com/office/officeart/2005/8/layout/process1"/>
    <dgm:cxn modelId="{D32D4331-4C66-4E83-B7F8-B4DC00BBE6D2}" type="presParOf" srcId="{6E5FBF80-82E0-461A-B111-C69DD277786F}" destId="{17515598-4364-419F-8A94-3450C18611D8}" srcOrd="0" destOrd="0" presId="urn:microsoft.com/office/officeart/2005/8/layout/process1"/>
    <dgm:cxn modelId="{A141107B-6F11-4CDE-A93C-A85F6D65F662}" type="presParOf" srcId="{B41051C6-4785-4001-B34B-5C013679A9BA}" destId="{0714CAD5-2EC4-4BA2-9031-203A9B3EA33E}" srcOrd="6" destOrd="0" presId="urn:microsoft.com/office/officeart/2005/8/layout/process1"/>
    <dgm:cxn modelId="{E7E89993-80C6-4651-8BAC-7A9C886E8F32}" type="presParOf" srcId="{B41051C6-4785-4001-B34B-5C013679A9BA}" destId="{564FE97D-2A06-4C52-97F9-2FA6CC772B63}" srcOrd="7" destOrd="0" presId="urn:microsoft.com/office/officeart/2005/8/layout/process1"/>
    <dgm:cxn modelId="{7F7E47E7-20BF-4B75-AF76-2E0C303C6854}" type="presParOf" srcId="{564FE97D-2A06-4C52-97F9-2FA6CC772B63}" destId="{F09A7EC7-BF37-47CC-BE12-F095937A32C0}" srcOrd="0" destOrd="0" presId="urn:microsoft.com/office/officeart/2005/8/layout/process1"/>
    <dgm:cxn modelId="{B1CD1C23-E959-43B3-833A-36323315C087}" type="presParOf" srcId="{B41051C6-4785-4001-B34B-5C013679A9BA}" destId="{D004B9DC-1EA0-43A9-B9EF-C24604A58755}" srcOrd="8" destOrd="0" presId="urn:microsoft.com/office/officeart/2005/8/layout/process1"/>
    <dgm:cxn modelId="{D39E1522-F233-4F29-A965-EECF7B6C9FCB}" type="presParOf" srcId="{B41051C6-4785-4001-B34B-5C013679A9BA}" destId="{DB8E4FB1-AB71-444B-9D89-99C949DAD09C}" srcOrd="9" destOrd="0" presId="urn:microsoft.com/office/officeart/2005/8/layout/process1"/>
    <dgm:cxn modelId="{B68F8BB4-D802-46A7-AA60-1297DB7DF71B}" type="presParOf" srcId="{DB8E4FB1-AB71-444B-9D89-99C949DAD09C}" destId="{3537888A-B54F-4EE4-A9A1-CCEC7366B6D9}" srcOrd="0" destOrd="0" presId="urn:microsoft.com/office/officeart/2005/8/layout/process1"/>
    <dgm:cxn modelId="{CDCDF70E-F123-4058-8CA0-C3757CC2A2B9}" type="presParOf" srcId="{B41051C6-4785-4001-B34B-5C013679A9BA}" destId="{64609A43-CA1A-4CBB-BA86-67CF8E192ED3}" srcOrd="10" destOrd="0" presId="urn:microsoft.com/office/officeart/2005/8/layout/process1"/>
    <dgm:cxn modelId="{C23B21B1-FC29-4235-B04F-0F4736A734C5}" type="presParOf" srcId="{B41051C6-4785-4001-B34B-5C013679A9BA}" destId="{C19EB191-966E-4C29-A470-7C591435A068}" srcOrd="11" destOrd="0" presId="urn:microsoft.com/office/officeart/2005/8/layout/process1"/>
    <dgm:cxn modelId="{1B28FAB2-DBDD-4241-8F57-DD2F65D65300}" type="presParOf" srcId="{C19EB191-966E-4C29-A470-7C591435A068}" destId="{3FDC4D05-D115-46C3-98AB-C99850379923}" srcOrd="0" destOrd="0" presId="urn:microsoft.com/office/officeart/2005/8/layout/process1"/>
    <dgm:cxn modelId="{D69E22DC-337E-475A-A191-4EDDA4A0B838}" type="presParOf" srcId="{B41051C6-4785-4001-B34B-5C013679A9BA}" destId="{5C2F3CED-8DA5-40C1-91FC-0047C8947500}" srcOrd="12" destOrd="0" presId="urn:microsoft.com/office/officeart/2005/8/layout/process1"/>
    <dgm:cxn modelId="{5D82AB69-C0C8-4851-9003-E0A2F45BF61C}" type="presParOf" srcId="{B41051C6-4785-4001-B34B-5C013679A9BA}" destId="{53726115-7B67-4912-931D-92F0D532FE2B}" srcOrd="13" destOrd="0" presId="urn:microsoft.com/office/officeart/2005/8/layout/process1"/>
    <dgm:cxn modelId="{4DE6375B-178A-4280-8262-5C01ECA93687}" type="presParOf" srcId="{53726115-7B67-4912-931D-92F0D532FE2B}" destId="{81B072B1-F99C-4A1B-8029-F9698DA8B872}" srcOrd="0" destOrd="0" presId="urn:microsoft.com/office/officeart/2005/8/layout/process1"/>
    <dgm:cxn modelId="{1F4B092F-D193-4968-A3DA-E2004683C814}" type="presParOf" srcId="{B41051C6-4785-4001-B34B-5C013679A9BA}" destId="{AC8EAA68-12EA-4BFC-96DB-4DBB4EAD1612}"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9A3A3-33C0-4AA7-8875-847C1FC2663E}" type="doc">
      <dgm:prSet loTypeId="urn:microsoft.com/office/officeart/2005/8/layout/hProcess3" loCatId="process" qsTypeId="urn:microsoft.com/office/officeart/2005/8/quickstyle/simple1" qsCatId="simple" csTypeId="urn:microsoft.com/office/officeart/2005/8/colors/accent1_2" csCatId="accent1" phldr="1"/>
      <dgm:spPr/>
    </dgm:pt>
    <dgm:pt modelId="{D9EF4689-9ACA-4F24-82BB-30D3C772388A}">
      <dgm:prSet phldrT="[Tekst]" custT="1"/>
      <dgm:spPr/>
      <dgm:t>
        <a:bodyPr/>
        <a:lstStyle/>
        <a:p>
          <a:r>
            <a:rPr lang="nb-NO" sz="1400" dirty="0"/>
            <a:t>Forbli her</a:t>
          </a:r>
        </a:p>
      </dgm:t>
    </dgm:pt>
    <dgm:pt modelId="{48F09F2D-7E57-447D-B13E-436D7A9AFD1C}" type="parTrans" cxnId="{3F3D5B35-3240-4ABC-B80A-8B682356DC21}">
      <dgm:prSet/>
      <dgm:spPr/>
      <dgm:t>
        <a:bodyPr/>
        <a:lstStyle/>
        <a:p>
          <a:endParaRPr lang="nb-NO"/>
        </a:p>
      </dgm:t>
    </dgm:pt>
    <dgm:pt modelId="{0939D029-A913-4BF8-AE66-F843A1729469}" type="sibTrans" cxnId="{3F3D5B35-3240-4ABC-B80A-8B682356DC21}">
      <dgm:prSet/>
      <dgm:spPr/>
      <dgm:t>
        <a:bodyPr/>
        <a:lstStyle/>
        <a:p>
          <a:endParaRPr lang="nb-NO"/>
        </a:p>
      </dgm:t>
    </dgm:pt>
    <dgm:pt modelId="{6E8B1469-A334-4244-A139-836A8ABBFBF1}" type="pres">
      <dgm:prSet presAssocID="{0049A3A3-33C0-4AA7-8875-847C1FC2663E}" presName="Name0" presStyleCnt="0">
        <dgm:presLayoutVars>
          <dgm:dir/>
          <dgm:animLvl val="lvl"/>
          <dgm:resizeHandles val="exact"/>
        </dgm:presLayoutVars>
      </dgm:prSet>
      <dgm:spPr/>
    </dgm:pt>
    <dgm:pt modelId="{307FC94C-65F4-4CFF-82FA-9A5137E3F6F2}" type="pres">
      <dgm:prSet presAssocID="{0049A3A3-33C0-4AA7-8875-847C1FC2663E}" presName="dummy" presStyleCnt="0"/>
      <dgm:spPr/>
    </dgm:pt>
    <dgm:pt modelId="{6CDF220C-8CC6-4322-8137-E4AD26B391FD}" type="pres">
      <dgm:prSet presAssocID="{0049A3A3-33C0-4AA7-8875-847C1FC2663E}" presName="linH" presStyleCnt="0"/>
      <dgm:spPr/>
    </dgm:pt>
    <dgm:pt modelId="{C2339AD3-3AA1-4CFA-AEF3-7913B51C3748}" type="pres">
      <dgm:prSet presAssocID="{0049A3A3-33C0-4AA7-8875-847C1FC2663E}" presName="padding1" presStyleCnt="0"/>
      <dgm:spPr/>
    </dgm:pt>
    <dgm:pt modelId="{2F7D9B71-D60D-4F6A-9A1B-4D584E3BA82C}" type="pres">
      <dgm:prSet presAssocID="{D9EF4689-9ACA-4F24-82BB-30D3C772388A}" presName="linV" presStyleCnt="0"/>
      <dgm:spPr/>
    </dgm:pt>
    <dgm:pt modelId="{9EA7156A-DB51-439B-B352-8EC342E9A28D}" type="pres">
      <dgm:prSet presAssocID="{D9EF4689-9ACA-4F24-82BB-30D3C772388A}" presName="spVertical1" presStyleCnt="0"/>
      <dgm:spPr/>
    </dgm:pt>
    <dgm:pt modelId="{007342B4-5BA2-4423-A98C-A8B35E9B7E66}" type="pres">
      <dgm:prSet presAssocID="{D9EF4689-9ACA-4F24-82BB-30D3C772388A}" presName="parTx" presStyleLbl="revTx" presStyleIdx="0" presStyleCnt="1">
        <dgm:presLayoutVars>
          <dgm:chMax val="0"/>
          <dgm:chPref val="0"/>
          <dgm:bulletEnabled val="1"/>
        </dgm:presLayoutVars>
      </dgm:prSet>
      <dgm:spPr/>
      <dgm:t>
        <a:bodyPr/>
        <a:lstStyle/>
        <a:p>
          <a:endParaRPr lang="nb-NO"/>
        </a:p>
      </dgm:t>
    </dgm:pt>
    <dgm:pt modelId="{98E67C99-0D3D-49D7-892E-D753138FF3F8}" type="pres">
      <dgm:prSet presAssocID="{D9EF4689-9ACA-4F24-82BB-30D3C772388A}" presName="spVertical2" presStyleCnt="0"/>
      <dgm:spPr/>
    </dgm:pt>
    <dgm:pt modelId="{9FD31891-DFCA-4BED-8126-F7A1ACF38A6B}" type="pres">
      <dgm:prSet presAssocID="{D9EF4689-9ACA-4F24-82BB-30D3C772388A}" presName="spVertical3" presStyleCnt="0"/>
      <dgm:spPr/>
    </dgm:pt>
    <dgm:pt modelId="{8808FC90-9720-4F3C-9898-EB9A341C0E38}" type="pres">
      <dgm:prSet presAssocID="{0049A3A3-33C0-4AA7-8875-847C1FC2663E}" presName="padding2" presStyleCnt="0"/>
      <dgm:spPr/>
    </dgm:pt>
    <dgm:pt modelId="{2500965A-8C33-40A1-A658-7634C2535FF3}" type="pres">
      <dgm:prSet presAssocID="{0049A3A3-33C0-4AA7-8875-847C1FC2663E}" presName="negArrow" presStyleCnt="0"/>
      <dgm:spPr/>
    </dgm:pt>
    <dgm:pt modelId="{379147B7-33B0-47AB-987B-5D725CCD290E}" type="pres">
      <dgm:prSet presAssocID="{0049A3A3-33C0-4AA7-8875-847C1FC2663E}" presName="backgroundArrow" presStyleLbl="node1" presStyleIdx="0" presStyleCnt="1" custLinFactNeighborX="-2075" custLinFactNeighborY="-14347"/>
      <dgm:spPr>
        <a:ln>
          <a:solidFill>
            <a:srgbClr val="99FF33"/>
          </a:solidFill>
        </a:ln>
      </dgm:spPr>
    </dgm:pt>
  </dgm:ptLst>
  <dgm:cxnLst>
    <dgm:cxn modelId="{152B13DC-CC8B-44C4-92E3-098FD18AD984}" type="presOf" srcId="{0049A3A3-33C0-4AA7-8875-847C1FC2663E}" destId="{6E8B1469-A334-4244-A139-836A8ABBFBF1}" srcOrd="0" destOrd="0" presId="urn:microsoft.com/office/officeart/2005/8/layout/hProcess3"/>
    <dgm:cxn modelId="{F36B5B68-4C50-47ED-A12A-2F3F16AEFCCD}" type="presOf" srcId="{D9EF4689-9ACA-4F24-82BB-30D3C772388A}" destId="{007342B4-5BA2-4423-A98C-A8B35E9B7E66}" srcOrd="0" destOrd="0" presId="urn:microsoft.com/office/officeart/2005/8/layout/hProcess3"/>
    <dgm:cxn modelId="{3F3D5B35-3240-4ABC-B80A-8B682356DC21}" srcId="{0049A3A3-33C0-4AA7-8875-847C1FC2663E}" destId="{D9EF4689-9ACA-4F24-82BB-30D3C772388A}" srcOrd="0" destOrd="0" parTransId="{48F09F2D-7E57-447D-B13E-436D7A9AFD1C}" sibTransId="{0939D029-A913-4BF8-AE66-F843A1729469}"/>
    <dgm:cxn modelId="{A3DB04CF-27AE-48C2-9B69-1DF9B64E47D8}" type="presParOf" srcId="{6E8B1469-A334-4244-A139-836A8ABBFBF1}" destId="{307FC94C-65F4-4CFF-82FA-9A5137E3F6F2}" srcOrd="0" destOrd="0" presId="urn:microsoft.com/office/officeart/2005/8/layout/hProcess3"/>
    <dgm:cxn modelId="{573EA614-E9FF-4408-8A44-3F3D1206DB10}" type="presParOf" srcId="{6E8B1469-A334-4244-A139-836A8ABBFBF1}" destId="{6CDF220C-8CC6-4322-8137-E4AD26B391FD}" srcOrd="1" destOrd="0" presId="urn:microsoft.com/office/officeart/2005/8/layout/hProcess3"/>
    <dgm:cxn modelId="{D605FB54-CDF2-4933-9027-AC89B1033D8A}" type="presParOf" srcId="{6CDF220C-8CC6-4322-8137-E4AD26B391FD}" destId="{C2339AD3-3AA1-4CFA-AEF3-7913B51C3748}" srcOrd="0" destOrd="0" presId="urn:microsoft.com/office/officeart/2005/8/layout/hProcess3"/>
    <dgm:cxn modelId="{6D0178F3-D4CF-4235-8882-82FC8EBAA288}" type="presParOf" srcId="{6CDF220C-8CC6-4322-8137-E4AD26B391FD}" destId="{2F7D9B71-D60D-4F6A-9A1B-4D584E3BA82C}" srcOrd="1" destOrd="0" presId="urn:microsoft.com/office/officeart/2005/8/layout/hProcess3"/>
    <dgm:cxn modelId="{98ACC437-4473-4C4A-958C-FEEFDDE457F7}" type="presParOf" srcId="{2F7D9B71-D60D-4F6A-9A1B-4D584E3BA82C}" destId="{9EA7156A-DB51-439B-B352-8EC342E9A28D}" srcOrd="0" destOrd="0" presId="urn:microsoft.com/office/officeart/2005/8/layout/hProcess3"/>
    <dgm:cxn modelId="{4FFBCF4C-F54D-440E-BDC4-0BFAB538D8F8}" type="presParOf" srcId="{2F7D9B71-D60D-4F6A-9A1B-4D584E3BA82C}" destId="{007342B4-5BA2-4423-A98C-A8B35E9B7E66}" srcOrd="1" destOrd="0" presId="urn:microsoft.com/office/officeart/2005/8/layout/hProcess3"/>
    <dgm:cxn modelId="{D3BE9716-31DD-4643-901B-3E1E37706AE1}" type="presParOf" srcId="{2F7D9B71-D60D-4F6A-9A1B-4D584E3BA82C}" destId="{98E67C99-0D3D-49D7-892E-D753138FF3F8}" srcOrd="2" destOrd="0" presId="urn:microsoft.com/office/officeart/2005/8/layout/hProcess3"/>
    <dgm:cxn modelId="{E4424394-395E-4FAB-9E9C-FD9620C99F2E}" type="presParOf" srcId="{2F7D9B71-D60D-4F6A-9A1B-4D584E3BA82C}" destId="{9FD31891-DFCA-4BED-8126-F7A1ACF38A6B}" srcOrd="3" destOrd="0" presId="urn:microsoft.com/office/officeart/2005/8/layout/hProcess3"/>
    <dgm:cxn modelId="{169CFA5C-C5C9-4A32-8C46-20B21985984D}" type="presParOf" srcId="{6CDF220C-8CC6-4322-8137-E4AD26B391FD}" destId="{8808FC90-9720-4F3C-9898-EB9A341C0E38}" srcOrd="2" destOrd="0" presId="urn:microsoft.com/office/officeart/2005/8/layout/hProcess3"/>
    <dgm:cxn modelId="{918B8342-998D-4DED-80C7-165E191309AC}" type="presParOf" srcId="{6CDF220C-8CC6-4322-8137-E4AD26B391FD}" destId="{2500965A-8C33-40A1-A658-7634C2535FF3}" srcOrd="3" destOrd="0" presId="urn:microsoft.com/office/officeart/2005/8/layout/hProcess3"/>
    <dgm:cxn modelId="{D84E48AA-7165-490C-9A85-53FFFCFB49D5}" type="presParOf" srcId="{6CDF220C-8CC6-4322-8137-E4AD26B391FD}" destId="{379147B7-33B0-47AB-987B-5D725CCD290E}"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F258-FCCF-4454-AE92-78B431709085}">
      <dsp:nvSpPr>
        <dsp:cNvPr id="0" name=""/>
        <dsp:cNvSpPr/>
      </dsp:nvSpPr>
      <dsp:spPr>
        <a:xfrm>
          <a:off x="6628"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Jeg følte meg såret</a:t>
          </a:r>
        </a:p>
      </dsp:txBody>
      <dsp:txXfrm>
        <a:off x="33455" y="695121"/>
        <a:ext cx="985729" cy="862302"/>
      </dsp:txXfrm>
    </dsp:sp>
    <dsp:sp modelId="{2893919D-A726-4255-BCE0-660E5D630B68}">
      <dsp:nvSpPr>
        <dsp:cNvPr id="0" name=""/>
        <dsp:cNvSpPr/>
      </dsp:nvSpPr>
      <dsp:spPr>
        <a:xfrm>
          <a:off x="1149950" y="997389"/>
          <a:ext cx="220349"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1149950" y="1048942"/>
        <a:ext cx="154244" cy="154661"/>
      </dsp:txXfrm>
    </dsp:sp>
    <dsp:sp modelId="{847D5B72-28AD-4D84-AACB-7874161245EA}">
      <dsp:nvSpPr>
        <dsp:cNvPr id="0" name=""/>
        <dsp:cNvSpPr/>
      </dsp:nvSpPr>
      <dsp:spPr>
        <a:xfrm>
          <a:off x="1461765"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Han mente å såre meg</a:t>
          </a:r>
        </a:p>
      </dsp:txBody>
      <dsp:txXfrm>
        <a:off x="1488592" y="695121"/>
        <a:ext cx="985729" cy="862302"/>
      </dsp:txXfrm>
    </dsp:sp>
    <dsp:sp modelId="{EE48C37D-030D-4016-BB86-8910630FD96B}">
      <dsp:nvSpPr>
        <dsp:cNvPr id="0" name=""/>
        <dsp:cNvSpPr/>
      </dsp:nvSpPr>
      <dsp:spPr>
        <a:xfrm>
          <a:off x="2605087" y="997389"/>
          <a:ext cx="220349"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2605087" y="1048942"/>
        <a:ext cx="154244" cy="154661"/>
      </dsp:txXfrm>
    </dsp:sp>
    <dsp:sp modelId="{33FA6C3E-CFF0-4A28-A743-5394B21A9DCF}">
      <dsp:nvSpPr>
        <dsp:cNvPr id="0" name=""/>
        <dsp:cNvSpPr/>
      </dsp:nvSpPr>
      <dsp:spPr>
        <a:xfrm>
          <a:off x="2916903"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Folk som sårer andre, er onde</a:t>
          </a:r>
        </a:p>
      </dsp:txBody>
      <dsp:txXfrm>
        <a:off x="2943730" y="695121"/>
        <a:ext cx="985729" cy="862302"/>
      </dsp:txXfrm>
    </dsp:sp>
    <dsp:sp modelId="{6E5FBF80-82E0-461A-B111-C69DD277786F}">
      <dsp:nvSpPr>
        <dsp:cNvPr id="0" name=""/>
        <dsp:cNvSpPr/>
      </dsp:nvSpPr>
      <dsp:spPr>
        <a:xfrm rot="21524458">
          <a:off x="4066903" y="980958"/>
          <a:ext cx="234622"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4066911" y="1033284"/>
        <a:ext cx="164235" cy="154661"/>
      </dsp:txXfrm>
    </dsp:sp>
    <dsp:sp modelId="{0714CAD5-2EC4-4BA2-9031-203A9B3EA33E}">
      <dsp:nvSpPr>
        <dsp:cNvPr id="0" name=""/>
        <dsp:cNvSpPr/>
      </dsp:nvSpPr>
      <dsp:spPr>
        <a:xfrm>
          <a:off x="4398864" y="607474"/>
          <a:ext cx="1048644" cy="9722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Har ikke krav på redelig oppførsel</a:t>
          </a:r>
        </a:p>
      </dsp:txBody>
      <dsp:txXfrm>
        <a:off x="4427340" y="635950"/>
        <a:ext cx="991692" cy="915299"/>
      </dsp:txXfrm>
    </dsp:sp>
    <dsp:sp modelId="{564FE97D-2A06-4C52-97F9-2FA6CC772B63}">
      <dsp:nvSpPr>
        <dsp:cNvPr id="0" name=""/>
        <dsp:cNvSpPr/>
      </dsp:nvSpPr>
      <dsp:spPr>
        <a:xfrm rot="78370">
          <a:off x="5544715" y="981239"/>
          <a:ext cx="206186"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5544723" y="1032087"/>
        <a:ext cx="144330" cy="154661"/>
      </dsp:txXfrm>
    </dsp:sp>
    <dsp:sp modelId="{D004B9DC-1EA0-43A9-B9EF-C24604A58755}">
      <dsp:nvSpPr>
        <dsp:cNvPr id="0" name=""/>
        <dsp:cNvSpPr/>
      </dsp:nvSpPr>
      <dsp:spPr>
        <a:xfrm>
          <a:off x="5836438"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Må bekjempes</a:t>
          </a:r>
        </a:p>
      </dsp:txBody>
      <dsp:txXfrm>
        <a:off x="5863265" y="695121"/>
        <a:ext cx="985729" cy="862302"/>
      </dsp:txXfrm>
    </dsp:sp>
    <dsp:sp modelId="{DB8E4FB1-AB71-444B-9D89-99C949DAD09C}">
      <dsp:nvSpPr>
        <dsp:cNvPr id="0" name=""/>
        <dsp:cNvSpPr/>
      </dsp:nvSpPr>
      <dsp:spPr>
        <a:xfrm>
          <a:off x="6979760" y="997389"/>
          <a:ext cx="220349"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6979760" y="1048942"/>
        <a:ext cx="154244" cy="154661"/>
      </dsp:txXfrm>
    </dsp:sp>
    <dsp:sp modelId="{64609A43-CA1A-4CBB-BA86-67CF8E192ED3}">
      <dsp:nvSpPr>
        <dsp:cNvPr id="0" name=""/>
        <dsp:cNvSpPr/>
      </dsp:nvSpPr>
      <dsp:spPr>
        <a:xfrm>
          <a:off x="7291576"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Med alle midler</a:t>
          </a:r>
        </a:p>
      </dsp:txBody>
      <dsp:txXfrm>
        <a:off x="7318403" y="695121"/>
        <a:ext cx="985729" cy="862302"/>
      </dsp:txXfrm>
    </dsp:sp>
    <dsp:sp modelId="{C19EB191-966E-4C29-A470-7C591435A068}">
      <dsp:nvSpPr>
        <dsp:cNvPr id="0" name=""/>
        <dsp:cNvSpPr/>
      </dsp:nvSpPr>
      <dsp:spPr>
        <a:xfrm>
          <a:off x="8434898" y="997389"/>
          <a:ext cx="220349"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8434898" y="1048942"/>
        <a:ext cx="154244" cy="154661"/>
      </dsp:txXfrm>
    </dsp:sp>
    <dsp:sp modelId="{5C2F3CED-8DA5-40C1-91FC-0047C8947500}">
      <dsp:nvSpPr>
        <dsp:cNvPr id="0" name=""/>
        <dsp:cNvSpPr/>
      </dsp:nvSpPr>
      <dsp:spPr>
        <a:xfrm>
          <a:off x="8746713"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Kan tillate meg alt</a:t>
          </a:r>
        </a:p>
      </dsp:txBody>
      <dsp:txXfrm>
        <a:off x="8773540" y="695121"/>
        <a:ext cx="985729" cy="862302"/>
      </dsp:txXfrm>
    </dsp:sp>
    <dsp:sp modelId="{53726115-7B67-4912-931D-92F0D532FE2B}">
      <dsp:nvSpPr>
        <dsp:cNvPr id="0" name=""/>
        <dsp:cNvSpPr/>
      </dsp:nvSpPr>
      <dsp:spPr>
        <a:xfrm>
          <a:off x="9890035" y="997389"/>
          <a:ext cx="220349" cy="257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b-NO" sz="1100" kern="1200"/>
        </a:p>
      </dsp:txBody>
      <dsp:txXfrm>
        <a:off x="9890035" y="1048942"/>
        <a:ext cx="154244" cy="154661"/>
      </dsp:txXfrm>
    </dsp:sp>
    <dsp:sp modelId="{AC8EAA68-12EA-4BFC-96DB-4DBB4EAD1612}">
      <dsp:nvSpPr>
        <dsp:cNvPr id="0" name=""/>
        <dsp:cNvSpPr/>
      </dsp:nvSpPr>
      <dsp:spPr>
        <a:xfrm>
          <a:off x="10201850" y="668294"/>
          <a:ext cx="1039383" cy="915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nb-NO" sz="1200" kern="1200" dirty="0"/>
            <a:t>Mine handlinger er hans skyld</a:t>
          </a:r>
        </a:p>
      </dsp:txBody>
      <dsp:txXfrm>
        <a:off x="10228677" y="695121"/>
        <a:ext cx="985729" cy="862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147B7-33B0-47AB-987B-5D725CCD290E}">
      <dsp:nvSpPr>
        <dsp:cNvPr id="0" name=""/>
        <dsp:cNvSpPr/>
      </dsp:nvSpPr>
      <dsp:spPr>
        <a:xfrm>
          <a:off x="0" y="0"/>
          <a:ext cx="1726976" cy="690790"/>
        </a:xfrm>
        <a:prstGeom prst="rightArrow">
          <a:avLst/>
        </a:prstGeom>
        <a:solidFill>
          <a:schemeClr val="accent1">
            <a:hueOff val="0"/>
            <a:satOff val="0"/>
            <a:lumOff val="0"/>
            <a:alphaOff val="0"/>
          </a:schemeClr>
        </a:solidFill>
        <a:ln w="25400" cap="flat" cmpd="sng" algn="ctr">
          <a:solidFill>
            <a:srgbClr val="99FF33"/>
          </a:solidFill>
          <a:prstDash val="solid"/>
        </a:ln>
        <a:effectLst/>
      </dsp:spPr>
      <dsp:style>
        <a:lnRef idx="2">
          <a:scrgbClr r="0" g="0" b="0"/>
        </a:lnRef>
        <a:fillRef idx="1">
          <a:scrgbClr r="0" g="0" b="0"/>
        </a:fillRef>
        <a:effectRef idx="0">
          <a:scrgbClr r="0" g="0" b="0"/>
        </a:effectRef>
        <a:fontRef idx="minor">
          <a:schemeClr val="lt1"/>
        </a:fontRef>
      </dsp:style>
    </dsp:sp>
    <dsp:sp modelId="{007342B4-5BA2-4423-A98C-A8B35E9B7E66}">
      <dsp:nvSpPr>
        <dsp:cNvPr id="0" name=""/>
        <dsp:cNvSpPr/>
      </dsp:nvSpPr>
      <dsp:spPr>
        <a:xfrm>
          <a:off x="139304" y="176552"/>
          <a:ext cx="1414973" cy="34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nb-NO" sz="1400" kern="1200" dirty="0"/>
            <a:t>Forbli her</a:t>
          </a:r>
        </a:p>
      </dsp:txBody>
      <dsp:txXfrm>
        <a:off x="139304" y="176552"/>
        <a:ext cx="1414973" cy="345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A1E1C-4027-4FF4-8518-AF362AD43292}" type="datetimeFigureOut">
              <a:rPr lang="nb-NO" smtClean="0"/>
              <a:t>26.09.2016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6C2D2-3DF5-49E2-9C3E-E515C304B44E}" type="slidenum">
              <a:rPr lang="nb-NO" smtClean="0"/>
              <a:t>‹#›</a:t>
            </a:fld>
            <a:endParaRPr lang="nb-NO"/>
          </a:p>
        </p:txBody>
      </p:sp>
    </p:spTree>
    <p:extLst>
      <p:ext uri="{BB962C8B-B14F-4D97-AF65-F5344CB8AC3E}">
        <p14:creationId xmlns:p14="http://schemas.microsoft.com/office/powerpoint/2010/main" val="324267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nb-NO" dirty="0"/>
              <a:t>Kalde: Kollektive størrelser står mot hverandre Ledelsen  mot ansatte</a:t>
            </a:r>
          </a:p>
          <a:p>
            <a:endParaRPr lang="nb-NO" dirty="0"/>
          </a:p>
          <a:p>
            <a:r>
              <a:rPr lang="nb-NO" dirty="0"/>
              <a:t>Varme: Konflikter knyttet til individets arbeid og selvoppfattelse</a:t>
            </a:r>
          </a:p>
          <a:p>
            <a:r>
              <a:rPr lang="nb-NO" dirty="0"/>
              <a:t>ofte en ansatt som opplever at en annen ansatt (</a:t>
            </a:r>
            <a:r>
              <a:rPr lang="nb-NO" dirty="0" err="1"/>
              <a:t>inkl.leder</a:t>
            </a:r>
            <a:r>
              <a:rPr lang="nb-NO" dirty="0"/>
              <a:t> ) står i veien for å lykkes.</a:t>
            </a:r>
          </a:p>
          <a:p>
            <a:endParaRPr lang="nb-NO" dirty="0"/>
          </a:p>
          <a:p>
            <a:endParaRPr lang="nb-NO" dirty="0"/>
          </a:p>
        </p:txBody>
      </p:sp>
    </p:spTree>
    <p:extLst>
      <p:ext uri="{BB962C8B-B14F-4D97-AF65-F5344CB8AC3E}">
        <p14:creationId xmlns:p14="http://schemas.microsoft.com/office/powerpoint/2010/main" val="63020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Vi bærer dette med oss som tilstander</a:t>
            </a:r>
          </a:p>
          <a:p>
            <a:pPr eaLnBrk="1" hangingPunct="1">
              <a:spcBef>
                <a:spcPct val="0"/>
              </a:spcBef>
            </a:pPr>
            <a:r>
              <a:rPr lang="nb-NO" altLang="nb-NO"/>
              <a:t>Vi trer inn i disse tilstandene når vi kommuniserer med andre</a:t>
            </a:r>
          </a:p>
          <a:p>
            <a:pPr eaLnBrk="1" hangingPunct="1">
              <a:spcBef>
                <a:spcPct val="0"/>
              </a:spcBef>
            </a:pPr>
            <a:r>
              <a:rPr lang="nb-NO" altLang="nb-NO"/>
              <a:t>Hvilke tilstander/deler vi er i og aktiviserer i transaksjonen har innvirkning på forløpet.</a:t>
            </a:r>
          </a:p>
          <a:p>
            <a:pPr eaLnBrk="1" hangingPunct="1">
              <a:spcBef>
                <a:spcPct val="0"/>
              </a:spcBef>
            </a:pPr>
            <a:endParaRPr lang="nb-NO" altLang="nb-NO"/>
          </a:p>
        </p:txBody>
      </p:sp>
      <p:sp>
        <p:nvSpPr>
          <p:cNvPr id="92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542C48-266A-4B48-9096-367E68134C3C}" type="slidenum">
              <a:rPr lang="nb-NO" altLang="nb-NO" smtClean="0"/>
              <a:pPr/>
              <a:t>21</a:t>
            </a:fld>
            <a:endParaRPr lang="nb-NO" altLang="nb-NO"/>
          </a:p>
        </p:txBody>
      </p:sp>
    </p:spTree>
    <p:extLst>
      <p:ext uri="{BB962C8B-B14F-4D97-AF65-F5344CB8AC3E}">
        <p14:creationId xmlns:p14="http://schemas.microsoft.com/office/powerpoint/2010/main" val="1990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52CE53-CAD8-4168-AEF1-6C6E4F2F56E2}" type="slidenum">
              <a:rPr lang="nb-NO" altLang="nb-NO" smtClean="0"/>
              <a:pPr/>
              <a:t>23</a:t>
            </a:fld>
            <a:endParaRPr lang="nb-NO" altLang="nb-NO"/>
          </a:p>
        </p:txBody>
      </p:sp>
    </p:spTree>
    <p:extLst>
      <p:ext uri="{BB962C8B-B14F-4D97-AF65-F5344CB8AC3E}">
        <p14:creationId xmlns:p14="http://schemas.microsoft.com/office/powerpoint/2010/main" val="236973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C701A3-F9FD-47EF-9E09-C440F6CFF8B5}" type="slidenum">
              <a:rPr lang="nb-NO" altLang="nb-NO" smtClean="0"/>
              <a:pPr/>
              <a:t>24</a:t>
            </a:fld>
            <a:endParaRPr lang="nb-NO" altLang="nb-NO"/>
          </a:p>
        </p:txBody>
      </p:sp>
    </p:spTree>
    <p:extLst>
      <p:ext uri="{BB962C8B-B14F-4D97-AF65-F5344CB8AC3E}">
        <p14:creationId xmlns:p14="http://schemas.microsoft.com/office/powerpoint/2010/main" val="421655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267F82-2676-4E02-9B35-FF43FD0225F2}" type="slidenum">
              <a:rPr lang="nb-NO" altLang="nb-NO" smtClean="0"/>
              <a:pPr/>
              <a:t>25</a:t>
            </a:fld>
            <a:endParaRPr lang="nb-NO" altLang="nb-NO"/>
          </a:p>
        </p:txBody>
      </p:sp>
    </p:spTree>
    <p:extLst>
      <p:ext uri="{BB962C8B-B14F-4D97-AF65-F5344CB8AC3E}">
        <p14:creationId xmlns:p14="http://schemas.microsoft.com/office/powerpoint/2010/main" val="190364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84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11A204-5635-45D4-8B6D-BD49C40925D9}" type="slidenum">
              <a:rPr lang="nb-NO" altLang="nb-NO" smtClean="0"/>
              <a:pPr/>
              <a:t>26</a:t>
            </a:fld>
            <a:endParaRPr lang="nb-NO" altLang="nb-NO"/>
          </a:p>
        </p:txBody>
      </p:sp>
    </p:spTree>
    <p:extLst>
      <p:ext uri="{BB962C8B-B14F-4D97-AF65-F5344CB8AC3E}">
        <p14:creationId xmlns:p14="http://schemas.microsoft.com/office/powerpoint/2010/main" val="561418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29</a:t>
            </a:fld>
            <a:endParaRPr lang="nb-NO"/>
          </a:p>
        </p:txBody>
      </p:sp>
    </p:spTree>
    <p:extLst>
      <p:ext uri="{BB962C8B-B14F-4D97-AF65-F5344CB8AC3E}">
        <p14:creationId xmlns:p14="http://schemas.microsoft.com/office/powerpoint/2010/main" val="265206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E3D121A-0978-43BF-9699-4351CD5F19D9}" type="slidenum">
              <a:rPr lang="nb-NO" smtClean="0"/>
              <a:pPr/>
              <a:t>30</a:t>
            </a:fld>
            <a:endParaRPr lang="nb-NO"/>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nb-NO"/>
              <a:t>Totalt ulik fortolkning av samme handling</a:t>
            </a:r>
          </a:p>
          <a:p>
            <a:pPr eaLnBrk="1" hangingPunct="1"/>
            <a:r>
              <a:rPr lang="nb-NO"/>
              <a:t>Konteksten gir fortolkningen – alment fenomen</a:t>
            </a:r>
          </a:p>
          <a:p>
            <a:pPr eaLnBrk="1" hangingPunct="1"/>
            <a:r>
              <a:rPr lang="nb-NO"/>
              <a:t>Konfliktparadigmer: ingenting holdes utenfor konflikten</a:t>
            </a:r>
          </a:p>
          <a:p>
            <a:pPr eaLnBrk="1" hangingPunct="1"/>
            <a:r>
              <a:rPr lang="nb-NO"/>
              <a:t>Ingen holdes utenfor konflikten</a:t>
            </a:r>
          </a:p>
          <a:p>
            <a:pPr eaLnBrk="1" hangingPunct="1"/>
            <a:endParaRPr lang="nb-NO"/>
          </a:p>
          <a:p>
            <a:pPr eaLnBrk="1" hangingPunct="1"/>
            <a:endParaRPr lang="nb-NO"/>
          </a:p>
        </p:txBody>
      </p:sp>
    </p:spTree>
    <p:extLst>
      <p:ext uri="{BB962C8B-B14F-4D97-AF65-F5344CB8AC3E}">
        <p14:creationId xmlns:p14="http://schemas.microsoft.com/office/powerpoint/2010/main" val="1980610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31</a:t>
            </a:fld>
            <a:endParaRPr lang="nb-NO"/>
          </a:p>
        </p:txBody>
      </p:sp>
    </p:spTree>
    <p:extLst>
      <p:ext uri="{BB962C8B-B14F-4D97-AF65-F5344CB8AC3E}">
        <p14:creationId xmlns:p14="http://schemas.microsoft.com/office/powerpoint/2010/main" val="281824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som er av betydning for deg, er det du søker å oppnå ved dette?</a:t>
            </a:r>
          </a:p>
        </p:txBody>
      </p:sp>
      <p:sp>
        <p:nvSpPr>
          <p:cNvPr id="4" name="Plassholder for lysbildenummer 3"/>
          <p:cNvSpPr>
            <a:spLocks noGrp="1"/>
          </p:cNvSpPr>
          <p:nvPr>
            <p:ph type="sldNum" sz="quarter" idx="10"/>
          </p:nvPr>
        </p:nvSpPr>
        <p:spPr/>
        <p:txBody>
          <a:bodyPr/>
          <a:lstStyle/>
          <a:p>
            <a:fld id="{89D6C2D2-3DF5-49E2-9C3E-E515C304B44E}" type="slidenum">
              <a:rPr lang="nb-NO" smtClean="0"/>
              <a:t>38</a:t>
            </a:fld>
            <a:endParaRPr lang="nb-NO"/>
          </a:p>
        </p:txBody>
      </p:sp>
    </p:spTree>
    <p:extLst>
      <p:ext uri="{BB962C8B-B14F-4D97-AF65-F5344CB8AC3E}">
        <p14:creationId xmlns:p14="http://schemas.microsoft.com/office/powerpoint/2010/main" val="384084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Ansvar: Når du/dere</a:t>
            </a:r>
            <a:r>
              <a:rPr lang="nb-NO" baseline="0" dirty="0"/>
              <a:t> gjør sånn, klarer jeg ikke å komme til orde. </a:t>
            </a:r>
          </a:p>
          <a:p>
            <a:r>
              <a:rPr lang="nb-NO" baseline="0" dirty="0"/>
              <a:t>Mål: Komme til orde?  Hva skal til for at du klarer å komme til ordet, tenker du? Hvordan kan du </a:t>
            </a:r>
            <a:r>
              <a:rPr lang="nb-NO" baseline="0" dirty="0" err="1"/>
              <a:t>X</a:t>
            </a:r>
            <a:r>
              <a:rPr lang="nb-NO" baseline="0" dirty="0"/>
              <a:t> bidra til at y kommer til orde.</a:t>
            </a:r>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39</a:t>
            </a:fld>
            <a:endParaRPr lang="nb-NO"/>
          </a:p>
        </p:txBody>
      </p:sp>
    </p:spTree>
    <p:extLst>
      <p:ext uri="{BB962C8B-B14F-4D97-AF65-F5344CB8AC3E}">
        <p14:creationId xmlns:p14="http://schemas.microsoft.com/office/powerpoint/2010/main" val="160695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Forventninger: Avklart og omforent? Begynne der?</a:t>
            </a:r>
          </a:p>
          <a:p>
            <a:r>
              <a:rPr lang="nb-NO" dirty="0"/>
              <a:t>Opplevd urettferdighet: Ny kontekst?</a:t>
            </a:r>
          </a:p>
        </p:txBody>
      </p:sp>
      <p:sp>
        <p:nvSpPr>
          <p:cNvPr id="4" name="Plassholder for lysbildenummer 3"/>
          <p:cNvSpPr>
            <a:spLocks noGrp="1"/>
          </p:cNvSpPr>
          <p:nvPr>
            <p:ph type="sldNum" sz="quarter" idx="10"/>
          </p:nvPr>
        </p:nvSpPr>
        <p:spPr/>
        <p:txBody>
          <a:bodyPr/>
          <a:lstStyle/>
          <a:p>
            <a:pPr>
              <a:defRPr/>
            </a:pPr>
            <a:fld id="{BAA35AC0-47F2-472D-B999-399E5C0AD66E}" type="slidenum">
              <a:rPr lang="nb-NO" smtClean="0"/>
              <a:pPr>
                <a:defRPr/>
              </a:pPr>
              <a:t>5</a:t>
            </a:fld>
            <a:endParaRPr lang="nb-NO"/>
          </a:p>
        </p:txBody>
      </p:sp>
    </p:spTree>
    <p:extLst>
      <p:ext uri="{BB962C8B-B14F-4D97-AF65-F5344CB8AC3E}">
        <p14:creationId xmlns:p14="http://schemas.microsoft.com/office/powerpoint/2010/main" val="2210521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Unngå hvorfor. Snu til </a:t>
            </a:r>
            <a:r>
              <a:rPr lang="nb-NO" dirty="0" smtClean="0"/>
              <a:t>hvordan</a:t>
            </a:r>
          </a:p>
          <a:p>
            <a:r>
              <a:rPr lang="nb-NO" dirty="0" smtClean="0"/>
              <a:t>Enten du mekler eller er part , bruk</a:t>
            </a:r>
            <a:r>
              <a:rPr lang="nb-NO" baseline="0" dirty="0" smtClean="0"/>
              <a:t> konfliktreduserende språk</a:t>
            </a:r>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40</a:t>
            </a:fld>
            <a:endParaRPr lang="nb-NO"/>
          </a:p>
        </p:txBody>
      </p:sp>
    </p:spTree>
    <p:extLst>
      <p:ext uri="{BB962C8B-B14F-4D97-AF65-F5344CB8AC3E}">
        <p14:creationId xmlns:p14="http://schemas.microsoft.com/office/powerpoint/2010/main" val="105857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nb-NO"/>
          </a:p>
        </p:txBody>
      </p:sp>
    </p:spTree>
    <p:extLst>
      <p:ext uri="{BB962C8B-B14F-4D97-AF65-F5344CB8AC3E}">
        <p14:creationId xmlns:p14="http://schemas.microsoft.com/office/powerpoint/2010/main" val="3779382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nb-NO"/>
          </a:p>
        </p:txBody>
      </p:sp>
    </p:spTree>
    <p:extLst>
      <p:ext uri="{BB962C8B-B14F-4D97-AF65-F5344CB8AC3E}">
        <p14:creationId xmlns:p14="http://schemas.microsoft.com/office/powerpoint/2010/main" val="52337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594D6E-5C8E-45DD-87ED-E0D6F837A6F7}" type="slidenum">
              <a:rPr lang="nb-NO" smtClean="0"/>
              <a:pPr/>
              <a:t>45</a:t>
            </a:fld>
            <a:endParaRPr lang="nb-NO"/>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nb-NO"/>
              <a:t>Kanskje flyttes?</a:t>
            </a:r>
          </a:p>
        </p:txBody>
      </p:sp>
    </p:spTree>
    <p:extLst>
      <p:ext uri="{BB962C8B-B14F-4D97-AF65-F5344CB8AC3E}">
        <p14:creationId xmlns:p14="http://schemas.microsoft.com/office/powerpoint/2010/main" val="6525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a:ln/>
        </p:spPr>
      </p:sp>
      <p:sp>
        <p:nvSpPr>
          <p:cNvPr id="41987" name="Plassholder for notater 2"/>
          <p:cNvSpPr>
            <a:spLocks noGrp="1"/>
          </p:cNvSpPr>
          <p:nvPr>
            <p:ph type="body" idx="1"/>
          </p:nvPr>
        </p:nvSpPr>
        <p:spPr>
          <a:noFill/>
          <a:ln/>
        </p:spPr>
        <p:txBody>
          <a:bodyPr/>
          <a:lstStyle/>
          <a:p>
            <a:endParaRPr lang="nb-NO"/>
          </a:p>
        </p:txBody>
      </p:sp>
      <p:sp>
        <p:nvSpPr>
          <p:cNvPr id="41988" name="Plassholder for lysbildenummer 3"/>
          <p:cNvSpPr>
            <a:spLocks noGrp="1"/>
          </p:cNvSpPr>
          <p:nvPr>
            <p:ph type="sldNum" sz="quarter" idx="5"/>
          </p:nvPr>
        </p:nvSpPr>
        <p:spPr>
          <a:noFill/>
        </p:spPr>
        <p:txBody>
          <a:bodyPr/>
          <a:lstStyle/>
          <a:p>
            <a:fld id="{8D5FCDB3-AADD-4742-BD34-528C102F7A91}" type="slidenum">
              <a:rPr lang="nb-NO" smtClean="0"/>
              <a:pPr/>
              <a:t>46</a:t>
            </a:fld>
            <a:endParaRPr lang="nb-NO"/>
          </a:p>
        </p:txBody>
      </p:sp>
    </p:spTree>
    <p:extLst>
      <p:ext uri="{BB962C8B-B14F-4D97-AF65-F5344CB8AC3E}">
        <p14:creationId xmlns:p14="http://schemas.microsoft.com/office/powerpoint/2010/main" val="291411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50</a:t>
            </a:fld>
            <a:endParaRPr lang="nb-NO"/>
          </a:p>
        </p:txBody>
      </p:sp>
    </p:spTree>
    <p:extLst>
      <p:ext uri="{BB962C8B-B14F-4D97-AF65-F5344CB8AC3E}">
        <p14:creationId xmlns:p14="http://schemas.microsoft.com/office/powerpoint/2010/main" val="4057533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57</a:t>
            </a:fld>
            <a:endParaRPr lang="nb-NO"/>
          </a:p>
        </p:txBody>
      </p:sp>
    </p:spTree>
    <p:extLst>
      <p:ext uri="{BB962C8B-B14F-4D97-AF65-F5344CB8AC3E}">
        <p14:creationId xmlns:p14="http://schemas.microsoft.com/office/powerpoint/2010/main" val="258519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1B126F0-D7BC-451A-A650-7384EE222C13}" type="slidenum">
              <a:rPr lang="nb-NO" smtClean="0"/>
              <a:pPr/>
              <a:t>6</a:t>
            </a:fld>
            <a:endParaRPr lang="nb-NO"/>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nb-NO" dirty="0"/>
              <a:t>Mangler kognitive aspekter – det følelsesmessige overstyrer – mine ting –eller er det reelt?   Legge inn den kognitive overstyringen.   Verneombudets rolle?  Spørre ut i salen.  Hvor flinke er dere til å spørre ut før dere går videre med saken. Kognitiv sparring med den enkelte for å rydde.</a:t>
            </a:r>
          </a:p>
        </p:txBody>
      </p:sp>
    </p:spTree>
    <p:extLst>
      <p:ext uri="{BB962C8B-B14F-4D97-AF65-F5344CB8AC3E}">
        <p14:creationId xmlns:p14="http://schemas.microsoft.com/office/powerpoint/2010/main" val="39119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4BE7411-E5FA-42D6-9264-8748483F53AD}" type="slidenum">
              <a:rPr lang="nb-NO" smtClean="0"/>
              <a:pPr/>
              <a:t>7</a:t>
            </a:fld>
            <a:endParaRPr lang="nb-NO"/>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lnSpc>
                <a:spcPct val="90000"/>
              </a:lnSpc>
            </a:pPr>
            <a:r>
              <a:rPr lang="nb-NO" dirty="0"/>
              <a:t> Sakskonflikten er sentral – 2 – begynner å se hverandre som motpoler i saken man er frustrert i forhold til</a:t>
            </a:r>
          </a:p>
          <a:p>
            <a:pPr eaLnBrk="1" hangingPunct="1">
              <a:lnSpc>
                <a:spcPct val="90000"/>
              </a:lnSpc>
              <a:buFontTx/>
              <a:buChar char="-"/>
            </a:pPr>
            <a:r>
              <a:rPr lang="nb-NO" dirty="0"/>
              <a:t>Går inn i et tape – vinne spill</a:t>
            </a:r>
          </a:p>
          <a:p>
            <a:pPr eaLnBrk="1" hangingPunct="1">
              <a:lnSpc>
                <a:spcPct val="90000"/>
              </a:lnSpc>
              <a:buFontTx/>
              <a:buChar char="-"/>
            </a:pPr>
            <a:r>
              <a:rPr lang="nb-NO" dirty="0"/>
              <a:t>Har man selv rett – den andre har feil. Klar for å kjempe for egen sak</a:t>
            </a:r>
          </a:p>
          <a:p>
            <a:pPr eaLnBrk="1" hangingPunct="1">
              <a:lnSpc>
                <a:spcPct val="90000"/>
              </a:lnSpc>
              <a:buFontTx/>
              <a:buChar char="-"/>
            </a:pPr>
            <a:r>
              <a:rPr lang="nb-NO" dirty="0"/>
              <a:t>Ikke åpen konfrontasjon – heller en reduksjon av kontakt,  får man støtte fra andre kan frustrasjonen øke</a:t>
            </a:r>
          </a:p>
          <a:p>
            <a:pPr eaLnBrk="1" hangingPunct="1">
              <a:lnSpc>
                <a:spcPct val="90000"/>
              </a:lnSpc>
              <a:buFontTx/>
              <a:buChar char="-"/>
            </a:pPr>
            <a:r>
              <a:rPr lang="nb-NO" dirty="0"/>
              <a:t>Partene får mer negativt og fastlåst syn på hverandre</a:t>
            </a:r>
          </a:p>
          <a:p>
            <a:pPr eaLnBrk="1" hangingPunct="1">
              <a:lnSpc>
                <a:spcPct val="90000"/>
              </a:lnSpc>
              <a:buFontTx/>
              <a:buChar char="-"/>
            </a:pPr>
            <a:r>
              <a:rPr lang="nb-NO" dirty="0"/>
              <a:t>Ser det beste hos seg selv, og det verste i den andre. – ser hverandre som umoralske osv. </a:t>
            </a:r>
          </a:p>
          <a:p>
            <a:pPr eaLnBrk="1" hangingPunct="1">
              <a:lnSpc>
                <a:spcPct val="90000"/>
              </a:lnSpc>
              <a:buFontTx/>
              <a:buChar char="-"/>
            </a:pPr>
            <a:r>
              <a:rPr lang="nb-NO" dirty="0"/>
              <a:t>På trinn 5 vil den andre opplevelses som vanskelig og udugelig eller ha et skjult motiv.  Man har ikke lenger en situasjon hvor man overbeviser en normal person, men nå er motparten en som ikke kan stoles på og som kanskje har en skjult hensikt.  Hvordan kan man forholde seg til en som er syk, vanskelig, osv.  Hvem ønsker å samarbeide med en vanskelig person. Muligheten for vinn, vinnsituasjon er forsvinnende liten.  </a:t>
            </a:r>
          </a:p>
          <a:p>
            <a:pPr eaLnBrk="1" hangingPunct="1">
              <a:lnSpc>
                <a:spcPct val="90000"/>
              </a:lnSpc>
              <a:buFontTx/>
              <a:buChar char="-"/>
            </a:pPr>
            <a:r>
              <a:rPr lang="nb-NO" dirty="0"/>
              <a:t>Må gi klar beskjed, kampen opp  Først på trinn 6 er konfrontasjonen åpen.  Baktaling, latterliggjøring, kritikk osv. </a:t>
            </a:r>
          </a:p>
          <a:p>
            <a:pPr eaLnBrk="1" hangingPunct="1">
              <a:lnSpc>
                <a:spcPct val="90000"/>
              </a:lnSpc>
              <a:buFontTx/>
              <a:buChar char="-"/>
            </a:pPr>
            <a:r>
              <a:rPr lang="nb-NO" dirty="0"/>
              <a:t>Siden den andre er helt ubrukelig er det lov å bruke alle virkemidler.  Allerede på trinn fire øker sannsynligheten for at personmotsetningene blir så store at saksnivået endres. </a:t>
            </a:r>
          </a:p>
          <a:p>
            <a:pPr eaLnBrk="1" hangingPunct="1">
              <a:lnSpc>
                <a:spcPct val="90000"/>
              </a:lnSpc>
              <a:buFontTx/>
              <a:buChar char="-"/>
            </a:pPr>
            <a:r>
              <a:rPr lang="nb-NO" dirty="0"/>
              <a:t>(Kanskje tegne </a:t>
            </a:r>
            <a:r>
              <a:rPr lang="nb-NO" dirty="0" err="1"/>
              <a:t>kofliktkurven</a:t>
            </a:r>
            <a:r>
              <a:rPr lang="nb-NO" dirty="0"/>
              <a:t> på </a:t>
            </a:r>
            <a:r>
              <a:rPr lang="nb-NO" dirty="0" err="1"/>
              <a:t>flip-over</a:t>
            </a:r>
            <a:r>
              <a:rPr lang="nb-NO" dirty="0"/>
              <a:t>)- Konfliktprosessen, </a:t>
            </a:r>
            <a:r>
              <a:rPr lang="nb-NO" dirty="0" err="1"/>
              <a:t>Aspire</a:t>
            </a:r>
            <a:r>
              <a:rPr lang="nb-NO" dirty="0"/>
              <a:t> </a:t>
            </a:r>
            <a:r>
              <a:rPr lang="nb-NO" dirty="0" err="1"/>
              <a:t>terje</a:t>
            </a:r>
            <a:r>
              <a:rPr lang="nb-NO" dirty="0"/>
              <a:t> S K</a:t>
            </a:r>
          </a:p>
        </p:txBody>
      </p:sp>
    </p:spTree>
    <p:extLst>
      <p:ext uri="{BB962C8B-B14F-4D97-AF65-F5344CB8AC3E}">
        <p14:creationId xmlns:p14="http://schemas.microsoft.com/office/powerpoint/2010/main" val="373018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 Ser det beste hos seg selv, og det verste i den andre. – ser hverandre som umoralske </a:t>
            </a:r>
            <a:r>
              <a:rPr lang="nb-NO" dirty="0" err="1"/>
              <a:t>osv</a:t>
            </a:r>
            <a:endParaRPr lang="nb-NO" dirty="0"/>
          </a:p>
          <a:p>
            <a:r>
              <a:rPr lang="nb-NO" dirty="0"/>
              <a:t>4 siste rest av tvil om egen fortreffelighet og den</a:t>
            </a:r>
            <a:r>
              <a:rPr lang="nb-NO" baseline="0" dirty="0"/>
              <a:t> </a:t>
            </a:r>
            <a:r>
              <a:rPr lang="nb-NO" dirty="0"/>
              <a:t>andres udugelighet eller ondskap forsvinner i bekreftelsen fra andre.</a:t>
            </a:r>
          </a:p>
        </p:txBody>
      </p:sp>
      <p:sp>
        <p:nvSpPr>
          <p:cNvPr id="4" name="Plassholder for lysbildenummer 3"/>
          <p:cNvSpPr>
            <a:spLocks noGrp="1"/>
          </p:cNvSpPr>
          <p:nvPr>
            <p:ph type="sldNum" sz="quarter" idx="10"/>
          </p:nvPr>
        </p:nvSpPr>
        <p:spPr/>
        <p:txBody>
          <a:bodyPr/>
          <a:lstStyle/>
          <a:p>
            <a:fld id="{89D6C2D2-3DF5-49E2-9C3E-E515C304B44E}" type="slidenum">
              <a:rPr lang="nb-NO" smtClean="0"/>
              <a:t>9</a:t>
            </a:fld>
            <a:endParaRPr lang="nb-NO"/>
          </a:p>
        </p:txBody>
      </p:sp>
    </p:spTree>
    <p:extLst>
      <p:ext uri="{BB962C8B-B14F-4D97-AF65-F5344CB8AC3E}">
        <p14:creationId xmlns:p14="http://schemas.microsoft.com/office/powerpoint/2010/main" val="363104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På trinn 5 vil den andre opplevelses som vanskelig og udugelig eller ha et skjult motiv.  Man har ikke lenger en situasjon hvor man overbeviser en normal person, men nå er motparten en som ikke kan stoles på og som kanskje har en skjult hensikt.  Hvordan kan man forholde seg til en som er syk, vanskelig, osv.  Hvem ønsker å samarbeide med en vanskelig person. Muligheten for vinn, vinnsituasjon er forsvinnende liten.  </a:t>
            </a:r>
          </a:p>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10</a:t>
            </a:fld>
            <a:endParaRPr lang="nb-NO"/>
          </a:p>
        </p:txBody>
      </p:sp>
    </p:spTree>
    <p:extLst>
      <p:ext uri="{BB962C8B-B14F-4D97-AF65-F5344CB8AC3E}">
        <p14:creationId xmlns:p14="http://schemas.microsoft.com/office/powerpoint/2010/main" val="264728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legges grunnen for at  jeg kan legge</a:t>
            </a:r>
            <a:r>
              <a:rPr lang="nb-NO" baseline="0" dirty="0"/>
              <a:t> til side alle krav om redelig oppførsel, respektfullhet, om velfungerende oppklarende og problemløsende atferd, og samtidig kunne legge skylden på noen andre.</a:t>
            </a:r>
          </a:p>
          <a:p>
            <a:r>
              <a:rPr lang="nb-NO" baseline="0" dirty="0"/>
              <a:t>Samtidig øker det sjansene for at jeg setter i gang handlinger som er så hårreisende at det gjør det lett for andre å gå i samme fella; De gjør sine antakelser sanne. Oppfører du deg som en drittsekk, er det stor sjanse for at den andre personen svarer med samme mynt.</a:t>
            </a:r>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12</a:t>
            </a:fld>
            <a:endParaRPr lang="nb-NO"/>
          </a:p>
        </p:txBody>
      </p:sp>
    </p:spTree>
    <p:extLst>
      <p:ext uri="{BB962C8B-B14F-4D97-AF65-F5344CB8AC3E}">
        <p14:creationId xmlns:p14="http://schemas.microsoft.com/office/powerpoint/2010/main" val="113854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15</a:t>
            </a:fld>
            <a:endParaRPr lang="nb-NO"/>
          </a:p>
        </p:txBody>
      </p:sp>
    </p:spTree>
    <p:extLst>
      <p:ext uri="{BB962C8B-B14F-4D97-AF65-F5344CB8AC3E}">
        <p14:creationId xmlns:p14="http://schemas.microsoft.com/office/powerpoint/2010/main" val="197814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9D6C2D2-3DF5-49E2-9C3E-E515C304B44E}" type="slidenum">
              <a:rPr lang="nb-NO" smtClean="0"/>
              <a:t>16</a:t>
            </a:fld>
            <a:endParaRPr lang="nb-NO"/>
          </a:p>
        </p:txBody>
      </p:sp>
    </p:spTree>
    <p:extLst>
      <p:ext uri="{BB962C8B-B14F-4D97-AF65-F5344CB8AC3E}">
        <p14:creationId xmlns:p14="http://schemas.microsoft.com/office/powerpoint/2010/main" val="280324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nb-NO" sz="1800"/>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p:spPr>
        <p:txBody>
          <a:bodyPr/>
          <a:lstStyle/>
          <a:p>
            <a:pPr>
              <a:defRPr/>
            </a:pPr>
            <a:endParaRPr lang="nb-NO" sz="1800"/>
          </a:p>
        </p:txBody>
      </p:sp>
      <p:sp>
        <p:nvSpPr>
          <p:cNvPr id="9218" name="Rectangle 2"/>
          <p:cNvSpPr>
            <a:spLocks noGrp="1" noChangeArrowheads="1"/>
          </p:cNvSpPr>
          <p:nvPr>
            <p:ph type="ctrTitle"/>
          </p:nvPr>
        </p:nvSpPr>
        <p:spPr>
          <a:xfrm>
            <a:off x="1219201" y="1524000"/>
            <a:ext cx="10164233" cy="1752600"/>
          </a:xfrm>
        </p:spPr>
        <p:txBody>
          <a:bodyPr/>
          <a:lstStyle>
            <a:lvl1pPr>
              <a:defRPr sz="5000"/>
            </a:lvl1pPr>
          </a:lstStyle>
          <a:p>
            <a:r>
              <a:rPr lang="nb-NO" altLang="en-US"/>
              <a:t>Klikk for å redigere tittelstil</a:t>
            </a:r>
          </a:p>
        </p:txBody>
      </p:sp>
      <p:sp>
        <p:nvSpPr>
          <p:cNvPr id="9219"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r>
              <a:rPr lang="nb-NO" altLang="en-US"/>
              <a:t>Klikk for å redigere undertittelstil i malen</a:t>
            </a:r>
          </a:p>
        </p:txBody>
      </p:sp>
      <p:sp>
        <p:nvSpPr>
          <p:cNvPr id="6" name="Rectangle 4"/>
          <p:cNvSpPr>
            <a:spLocks noGrp="1" noChangeArrowheads="1"/>
          </p:cNvSpPr>
          <p:nvPr>
            <p:ph type="dt" sz="half" idx="10"/>
          </p:nvPr>
        </p:nvSpPr>
        <p:spPr/>
        <p:txBody>
          <a:bodyPr/>
          <a:lstStyle>
            <a:lvl1pPr>
              <a:defRPr/>
            </a:lvl1pPr>
          </a:lstStyle>
          <a:p>
            <a:fld id="{17DDEEB0-9A78-4D0E-8D33-53C8291C5F70}" type="datetimeFigureOut">
              <a:rPr lang="nb-NO" smtClean="0"/>
              <a:t>26.09.2016</a:t>
            </a:fld>
            <a:endParaRPr lang="nb-NO"/>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endParaRPr lang="nb-NO"/>
          </a:p>
        </p:txBody>
      </p:sp>
      <p:sp>
        <p:nvSpPr>
          <p:cNvPr id="8" name="Rectangle 6"/>
          <p:cNvSpPr>
            <a:spLocks noGrp="1" noChangeArrowheads="1"/>
          </p:cNvSpPr>
          <p:nvPr>
            <p:ph type="sldNum" sz="quarter" idx="12"/>
          </p:nvPr>
        </p:nvSpPr>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239164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172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7813"/>
            <a:ext cx="2743200" cy="5853112"/>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7813"/>
            <a:ext cx="8026400" cy="5853112"/>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54482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tel og skjematisk tegning eller organisasjonskart">
    <p:spTree>
      <p:nvGrpSpPr>
        <p:cNvPr id="1" name=""/>
        <p:cNvGrpSpPr/>
        <p:nvPr/>
      </p:nvGrpSpPr>
      <p:grpSpPr>
        <a:xfrm>
          <a:off x="0" y="0"/>
          <a:ext cx="0" cy="0"/>
          <a:chOff x="0" y="0"/>
          <a:chExt cx="0" cy="0"/>
        </a:xfrm>
      </p:grpSpPr>
      <p:sp>
        <p:nvSpPr>
          <p:cNvPr id="2" name="Tittel 1"/>
          <p:cNvSpPr>
            <a:spLocks noGrp="1"/>
          </p:cNvSpPr>
          <p:nvPr>
            <p:ph type="title"/>
          </p:nvPr>
        </p:nvSpPr>
        <p:spPr>
          <a:xfrm>
            <a:off x="609600" y="277814"/>
            <a:ext cx="10972800" cy="1139825"/>
          </a:xfrm>
        </p:spPr>
        <p:txBody>
          <a:bodyPr/>
          <a:lstStyle/>
          <a:p>
            <a:r>
              <a:rPr lang="nb-NO"/>
              <a:t>Klikk for å redigere tittelstil</a:t>
            </a:r>
          </a:p>
        </p:txBody>
      </p:sp>
      <p:sp>
        <p:nvSpPr>
          <p:cNvPr id="3" name="Plassholder for SmartArt 2"/>
          <p:cNvSpPr>
            <a:spLocks noGrp="1"/>
          </p:cNvSpPr>
          <p:nvPr>
            <p:ph type="dgm" idx="1"/>
          </p:nvPr>
        </p:nvSpPr>
        <p:spPr>
          <a:xfrm>
            <a:off x="609600" y="1600201"/>
            <a:ext cx="10972800" cy="4530725"/>
          </a:xfrm>
        </p:spPr>
        <p:txBody>
          <a:bodyPr/>
          <a:lstStyle/>
          <a:p>
            <a:pPr lvl="0"/>
            <a:r>
              <a:rPr lang="nb-NO" noProof="0"/>
              <a:t>Klikk ikonet for å legge til SmartArt-grafikk</a:t>
            </a:r>
          </a:p>
        </p:txBody>
      </p:sp>
      <p:sp>
        <p:nvSpPr>
          <p:cNvPr id="4"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404357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341584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Rediger tekststiler i malen</a:t>
            </a:r>
          </a:p>
        </p:txBody>
      </p:sp>
      <p:sp>
        <p:nvSpPr>
          <p:cNvPr id="4"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5" name="Rectangle 5"/>
          <p:cNvSpPr>
            <a:spLocks noGrp="1" noChangeArrowheads="1"/>
          </p:cNvSpPr>
          <p:nvPr>
            <p:ph type="ftr" sz="quarter" idx="11"/>
          </p:nvPr>
        </p:nvSpPr>
        <p:spPr>
          <a:ln/>
        </p:spPr>
        <p:txBody>
          <a:bodyPr/>
          <a:lstStyle>
            <a:lvl1pPr>
              <a:defRPr/>
            </a:lvl1pPr>
          </a:lstStyle>
          <a:p>
            <a:endParaRPr lang="nb-NO"/>
          </a:p>
        </p:txBody>
      </p:sp>
      <p:sp>
        <p:nvSpPr>
          <p:cNvPr id="6"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173157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175570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8" name="Rectangle 5"/>
          <p:cNvSpPr>
            <a:spLocks noGrp="1" noChangeArrowheads="1"/>
          </p:cNvSpPr>
          <p:nvPr>
            <p:ph type="ftr" sz="quarter" idx="11"/>
          </p:nvPr>
        </p:nvSpPr>
        <p:spPr>
          <a:ln/>
        </p:spPr>
        <p:txBody>
          <a:bodyPr/>
          <a:lstStyle>
            <a:lvl1pPr>
              <a:defRPr/>
            </a:lvl1pPr>
          </a:lstStyle>
          <a:p>
            <a:endParaRPr lang="nb-NO"/>
          </a:p>
        </p:txBody>
      </p:sp>
      <p:sp>
        <p:nvSpPr>
          <p:cNvPr id="9"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286842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4" name="Rectangle 5"/>
          <p:cNvSpPr>
            <a:spLocks noGrp="1" noChangeArrowheads="1"/>
          </p:cNvSpPr>
          <p:nvPr>
            <p:ph type="ftr" sz="quarter" idx="11"/>
          </p:nvPr>
        </p:nvSpPr>
        <p:spPr>
          <a:ln/>
        </p:spPr>
        <p:txBody>
          <a:bodyPr/>
          <a:lstStyle>
            <a:lvl1pPr>
              <a:defRPr/>
            </a:lvl1pPr>
          </a:lstStyle>
          <a:p>
            <a:endParaRPr lang="nb-NO"/>
          </a:p>
        </p:txBody>
      </p:sp>
      <p:sp>
        <p:nvSpPr>
          <p:cNvPr id="5"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385370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3" name="Rectangle 5"/>
          <p:cNvSpPr>
            <a:spLocks noGrp="1" noChangeArrowheads="1"/>
          </p:cNvSpPr>
          <p:nvPr>
            <p:ph type="ftr" sz="quarter" idx="11"/>
          </p:nvPr>
        </p:nvSpPr>
        <p:spPr>
          <a:ln/>
        </p:spPr>
        <p:txBody>
          <a:bodyPr/>
          <a:lstStyle>
            <a:lvl1pPr>
              <a:defRPr/>
            </a:lvl1pPr>
          </a:lstStyle>
          <a:p>
            <a:endParaRPr lang="nb-NO"/>
          </a:p>
        </p:txBody>
      </p:sp>
      <p:sp>
        <p:nvSpPr>
          <p:cNvPr id="4"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210551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228728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Rectangle 4"/>
          <p:cNvSpPr>
            <a:spLocks noGrp="1" noChangeArrowheads="1"/>
          </p:cNvSpPr>
          <p:nvPr>
            <p:ph type="dt" sz="half" idx="10"/>
          </p:nvPr>
        </p:nvSpPr>
        <p:spPr>
          <a:ln/>
        </p:spPr>
        <p:txBody>
          <a:bodyPr/>
          <a:lstStyle>
            <a:lvl1pPr>
              <a:defRPr/>
            </a:lvl1pPr>
          </a:lstStyle>
          <a:p>
            <a:fld id="{17DDEEB0-9A78-4D0E-8D33-53C8291C5F70}" type="datetimeFigureOut">
              <a:rPr lang="nb-NO" smtClean="0"/>
              <a:t>26.09.2016</a:t>
            </a:fld>
            <a:endParaRPr lang="nb-NO"/>
          </a:p>
        </p:txBody>
      </p:sp>
      <p:sp>
        <p:nvSpPr>
          <p:cNvPr id="6" name="Rectangle 5"/>
          <p:cNvSpPr>
            <a:spLocks noGrp="1" noChangeArrowheads="1"/>
          </p:cNvSpPr>
          <p:nvPr>
            <p:ph type="ftr" sz="quarter" idx="11"/>
          </p:nvPr>
        </p:nvSpPr>
        <p:spPr>
          <a:ln/>
        </p:spPr>
        <p:txBody>
          <a:bodyPr/>
          <a:lstStyle>
            <a:lvl1pPr>
              <a:defRPr/>
            </a:lvl1pPr>
          </a:lstStyle>
          <a:p>
            <a:endParaRPr lang="nb-NO"/>
          </a:p>
        </p:txBody>
      </p:sp>
      <p:sp>
        <p:nvSpPr>
          <p:cNvPr id="7" name="Rectangle 6"/>
          <p:cNvSpPr>
            <a:spLocks noGrp="1" noChangeArrowheads="1"/>
          </p:cNvSpPr>
          <p:nvPr>
            <p:ph type="sldNum" sz="quarter" idx="12"/>
          </p:nvPr>
        </p:nvSpPr>
        <p:spPr>
          <a:ln/>
        </p:spPr>
        <p:txBody>
          <a:bodyPr/>
          <a:lstStyle>
            <a:lvl1pPr>
              <a:defRPr/>
            </a:lvl1pPr>
          </a:lstStyle>
          <a:p>
            <a:fld id="{DE1A268A-4761-49F8-B9C5-7398CEDAC246}" type="slidenum">
              <a:rPr lang="nb-NO" smtClean="0"/>
              <a:t>‹#›</a:t>
            </a:fld>
            <a:endParaRPr lang="nb-NO"/>
          </a:p>
        </p:txBody>
      </p:sp>
    </p:spTree>
    <p:extLst>
      <p:ext uri="{BB962C8B-B14F-4D97-AF65-F5344CB8AC3E}">
        <p14:creationId xmlns:p14="http://schemas.microsoft.com/office/powerpoint/2010/main" val="407179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en-US"/>
              <a:t>Klikk for å redigere tittelstil</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
        <p:nvSpPr>
          <p:cNvPr id="8196"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17DDEEB0-9A78-4D0E-8D33-53C8291C5F70}" type="datetimeFigureOut">
              <a:rPr lang="nb-NO" smtClean="0"/>
              <a:t>26.09.2016</a:t>
            </a:fld>
            <a:endParaRPr lang="nb-NO"/>
          </a:p>
        </p:txBody>
      </p:sp>
      <p:sp>
        <p:nvSpPr>
          <p:cNvPr id="819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nb-NO"/>
          </a:p>
        </p:txBody>
      </p:sp>
      <p:sp>
        <p:nvSpPr>
          <p:cNvPr id="8198"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E1A268A-4761-49F8-B9C5-7398CEDAC246}" type="slidenum">
              <a:rPr lang="nb-NO" smtClean="0"/>
              <a:t>‹#›</a:t>
            </a:fld>
            <a:endParaRPr lang="nb-NO"/>
          </a:p>
        </p:txBody>
      </p:sp>
      <p:sp>
        <p:nvSpPr>
          <p:cNvPr id="3079" name="Freeform 7"/>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nb-NO" sz="1800"/>
          </a:p>
        </p:txBody>
      </p:sp>
      <p:sp>
        <p:nvSpPr>
          <p:cNvPr id="3080" name="Line 8"/>
          <p:cNvSpPr>
            <a:spLocks noChangeShapeType="1"/>
          </p:cNvSpPr>
          <p:nvPr/>
        </p:nvSpPr>
        <p:spPr bwMode="auto">
          <a:xfrm>
            <a:off x="609600" y="6172200"/>
            <a:ext cx="10972800" cy="0"/>
          </a:xfrm>
          <a:prstGeom prst="line">
            <a:avLst/>
          </a:prstGeom>
          <a:noFill/>
          <a:ln w="19050">
            <a:solidFill>
              <a:schemeClr val="accent1"/>
            </a:solidFill>
            <a:round/>
            <a:headEnd/>
            <a:tailEnd/>
          </a:ln>
        </p:spPr>
        <p:txBody>
          <a:bodyPr/>
          <a:lstStyle/>
          <a:p>
            <a:pPr>
              <a:defRPr/>
            </a:pPr>
            <a:endParaRPr lang="nb-NO" sz="1800"/>
          </a:p>
        </p:txBody>
      </p:sp>
    </p:spTree>
    <p:extLst>
      <p:ext uri="{BB962C8B-B14F-4D97-AF65-F5344CB8AC3E}">
        <p14:creationId xmlns:p14="http://schemas.microsoft.com/office/powerpoint/2010/main" val="16984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Konflikt; fra utvikling til avvikling</a:t>
            </a:r>
          </a:p>
        </p:txBody>
      </p:sp>
      <p:sp>
        <p:nvSpPr>
          <p:cNvPr id="3" name="Undertittel 2"/>
          <p:cNvSpPr>
            <a:spLocks noGrp="1"/>
          </p:cNvSpPr>
          <p:nvPr>
            <p:ph type="subTitle" idx="1"/>
          </p:nvPr>
        </p:nvSpPr>
        <p:spPr/>
        <p:txBody>
          <a:bodyPr/>
          <a:lstStyle/>
          <a:p>
            <a:r>
              <a:rPr lang="nb-NO" dirty="0"/>
              <a:t>Eva M. Solem, </a:t>
            </a:r>
            <a:r>
              <a:rPr lang="nb-NO" dirty="0" err="1"/>
              <a:t>Turnaround</a:t>
            </a:r>
            <a:r>
              <a:rPr lang="nb-NO" dirty="0"/>
              <a:t> AS</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Tree>
    <p:extLst>
      <p:ext uri="{BB962C8B-B14F-4D97-AF65-F5344CB8AC3E}">
        <p14:creationId xmlns:p14="http://schemas.microsoft.com/office/powerpoint/2010/main" val="236230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889000" y="1003300"/>
            <a:ext cx="10972800" cy="4530725"/>
          </a:xfrm>
        </p:spPr>
        <p:txBody>
          <a:bodyPr/>
          <a:lstStyle/>
          <a:p>
            <a:pPr>
              <a:lnSpc>
                <a:spcPct val="80000"/>
              </a:lnSpc>
              <a:buNone/>
            </a:pPr>
            <a:r>
              <a:rPr lang="nb-NO" sz="4000" dirty="0"/>
              <a:t>5. Motparten uten moral og sunn fornuft</a:t>
            </a:r>
          </a:p>
          <a:p>
            <a:pPr>
              <a:lnSpc>
                <a:spcPct val="80000"/>
              </a:lnSpc>
              <a:buNone/>
            </a:pPr>
            <a:r>
              <a:rPr lang="nb-NO" dirty="0"/>
              <a:t>	- skjult agenda, syk person</a:t>
            </a:r>
          </a:p>
          <a:p>
            <a:pPr>
              <a:lnSpc>
                <a:spcPct val="80000"/>
              </a:lnSpc>
              <a:buNone/>
            </a:pPr>
            <a:r>
              <a:rPr lang="nb-NO" dirty="0"/>
              <a:t>	- baksnakking</a:t>
            </a:r>
          </a:p>
          <a:p>
            <a:pPr>
              <a:lnSpc>
                <a:spcPct val="80000"/>
              </a:lnSpc>
              <a:buNone/>
            </a:pPr>
            <a:r>
              <a:rPr lang="nb-NO" dirty="0"/>
              <a:t>	- mulighet for vinn – vinn  liten</a:t>
            </a:r>
          </a:p>
          <a:p>
            <a:pPr marL="0" indent="0">
              <a:buNone/>
            </a:pPr>
            <a:endParaRPr lang="nb-NO" dirty="0">
              <a:ln w="76200">
                <a:solidFill>
                  <a:schemeClr val="tx1"/>
                </a:solidFill>
              </a:ln>
            </a:endParaRPr>
          </a:p>
        </p:txBody>
      </p:sp>
      <p:sp>
        <p:nvSpPr>
          <p:cNvPr id="6" name="Rektangel 5"/>
          <p:cNvSpPr/>
          <p:nvPr/>
        </p:nvSpPr>
        <p:spPr>
          <a:xfrm rot="19616318">
            <a:off x="5623925" y="3754734"/>
            <a:ext cx="3890552" cy="923330"/>
          </a:xfrm>
          <a:prstGeom prst="rect">
            <a:avLst/>
          </a:prstGeom>
          <a:noFill/>
          <a:ln w="57150">
            <a:solidFill>
              <a:schemeClr val="tx1"/>
            </a:solidFill>
          </a:ln>
        </p:spPr>
        <p:txBody>
          <a:bodyPr wrap="none" lIns="91440" tIns="45720" rIns="91440" bIns="45720">
            <a:spAutoFit/>
          </a:bodyPr>
          <a:lstStyle/>
          <a:p>
            <a:pPr algn="ctr"/>
            <a:r>
              <a:rPr lang="nb-NO" sz="54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PSYKOPAT</a:t>
            </a:r>
            <a:endParaRPr lang="nb-NO" sz="5400" b="1" cap="none" spc="0" dirty="0">
              <a:ln w="12700">
                <a:solidFill>
                  <a:schemeClr val="tx2">
                    <a:lumMod val="75000"/>
                  </a:schemeClr>
                </a:solidFill>
                <a:prstDash val="solid"/>
              </a:ln>
              <a:noFill/>
              <a:effectLst>
                <a:outerShdw dist="38100" dir="2640000" algn="bl" rotWithShape="0">
                  <a:schemeClr val="tx2">
                    <a:lumMod val="75000"/>
                  </a:schemeClr>
                </a:outerShdw>
              </a:effectLst>
            </a:endParaRPr>
          </a:p>
        </p:txBody>
      </p:sp>
      <p:pic>
        <p:nvPicPr>
          <p:cNvPr id="4"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24115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sz="4000" dirty="0"/>
              <a:t>Farlige koblinger: </a:t>
            </a:r>
            <a:br>
              <a:rPr lang="nb-NO" altLang="nb-NO" sz="4000" dirty="0"/>
            </a:br>
            <a:r>
              <a:rPr lang="nb-NO" altLang="nb-NO" sz="4000" dirty="0"/>
              <a:t> </a:t>
            </a:r>
            <a:endParaRPr lang="nb-NO" sz="4000" dirty="0"/>
          </a:p>
        </p:txBody>
      </p:sp>
      <p:sp>
        <p:nvSpPr>
          <p:cNvPr id="3" name="Plassholder for innhold 2"/>
          <p:cNvSpPr>
            <a:spLocks noGrp="1"/>
          </p:cNvSpPr>
          <p:nvPr>
            <p:ph idx="1"/>
          </p:nvPr>
        </p:nvSpPr>
        <p:spPr>
          <a:xfrm>
            <a:off x="609600" y="2057401"/>
            <a:ext cx="10972800" cy="4530725"/>
          </a:xfrm>
        </p:spPr>
        <p:txBody>
          <a:bodyPr/>
          <a:lstStyle/>
          <a:p>
            <a:r>
              <a:rPr lang="nb-NO" altLang="nb-NO" sz="3200" dirty="0"/>
              <a:t>Fra egne følelser til andres intensjon </a:t>
            </a:r>
          </a:p>
          <a:p>
            <a:r>
              <a:rPr lang="nb-NO" altLang="nb-NO" sz="3200" dirty="0"/>
              <a:t>Fra antatt intensjon til rettferdiggjøring av egne handlinger</a:t>
            </a:r>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83917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Ansvarsfraskrivelse</a:t>
            </a:r>
          </a:p>
        </p:txBody>
      </p:sp>
      <p:sp>
        <p:nvSpPr>
          <p:cNvPr id="3" name="Plassholder for innhold 2"/>
          <p:cNvSpPr>
            <a:spLocks noGrp="1"/>
          </p:cNvSpPr>
          <p:nvPr>
            <p:ph idx="1"/>
          </p:nvPr>
        </p:nvSpPr>
        <p:spPr>
          <a:xfrm>
            <a:off x="609600" y="1042176"/>
            <a:ext cx="10972800" cy="5330050"/>
          </a:xfrm>
        </p:spPr>
        <p:txBody>
          <a:bodyPr/>
          <a:lstStyle/>
          <a:p>
            <a:pPr marL="0" indent="0">
              <a:buNone/>
            </a:pPr>
            <a:endParaRPr lang="nb-NO" dirty="0"/>
          </a:p>
          <a:p>
            <a:pPr marL="0" indent="0">
              <a:buNone/>
            </a:pPr>
            <a:endParaRPr lang="nb-NO" dirty="0"/>
          </a:p>
          <a:p>
            <a:pPr marL="0" indent="0">
              <a:buNone/>
            </a:pPr>
            <a:r>
              <a:rPr lang="nb-NO" dirty="0"/>
              <a:t>            </a:t>
            </a:r>
          </a:p>
          <a:p>
            <a:pPr marL="0" indent="0">
              <a:buNone/>
            </a:pPr>
            <a:r>
              <a:rPr lang="nb-NO" dirty="0"/>
              <a:t> </a:t>
            </a:r>
          </a:p>
          <a:p>
            <a:pPr marL="0" indent="0">
              <a:buNone/>
            </a:pPr>
            <a:endParaRPr lang="nb-NO" dirty="0"/>
          </a:p>
        </p:txBody>
      </p:sp>
      <p:graphicFrame>
        <p:nvGraphicFramePr>
          <p:cNvPr id="9" name="Diagram 8"/>
          <p:cNvGraphicFramePr/>
          <p:nvPr>
            <p:extLst>
              <p:ext uri="{D42A27DB-BD31-4B8C-83A1-F6EECF244321}">
                <p14:modId xmlns:p14="http://schemas.microsoft.com/office/powerpoint/2010/main" val="1257638600"/>
              </p:ext>
            </p:extLst>
          </p:nvPr>
        </p:nvGraphicFramePr>
        <p:xfrm>
          <a:off x="472068" y="1042176"/>
          <a:ext cx="11247863" cy="2252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Eksplosjon 2 9"/>
          <p:cNvSpPr/>
          <p:nvPr/>
        </p:nvSpPr>
        <p:spPr>
          <a:xfrm>
            <a:off x="1984918" y="3294722"/>
            <a:ext cx="8586439" cy="2759231"/>
          </a:xfrm>
          <a:prstGeom prst="irregularSeal2">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p:cNvSpPr/>
          <p:nvPr/>
        </p:nvSpPr>
        <p:spPr>
          <a:xfrm>
            <a:off x="4200800" y="4135728"/>
            <a:ext cx="3790397" cy="1077218"/>
          </a:xfrm>
          <a:prstGeom prst="rect">
            <a:avLst/>
          </a:prstGeom>
          <a:noFill/>
        </p:spPr>
        <p:txBody>
          <a:bodyPr wrap="none" lIns="91440" tIns="45720" rIns="91440" bIns="45720">
            <a:spAutoFit/>
          </a:bodyPr>
          <a:lstStyle/>
          <a:p>
            <a:pPr algn="ctr"/>
            <a:r>
              <a:rPr lang="nb-NO" sz="3200" b="1" dirty="0">
                <a:ln w="12700" cmpd="sng">
                  <a:solidFill>
                    <a:schemeClr val="accent4"/>
                  </a:solidFill>
                  <a:prstDash val="solid"/>
                </a:ln>
                <a:solidFill>
                  <a:srgbClr val="FF0000"/>
                </a:solidFill>
              </a:rPr>
              <a:t>FULL TILLATELSE</a:t>
            </a:r>
          </a:p>
          <a:p>
            <a:pPr algn="ctr"/>
            <a:r>
              <a:rPr lang="nb-NO" sz="3200" b="1" cap="none" spc="0" dirty="0">
                <a:ln w="12700" cmpd="sng">
                  <a:solidFill>
                    <a:schemeClr val="accent4"/>
                  </a:solidFill>
                  <a:prstDash val="solid"/>
                </a:ln>
                <a:solidFill>
                  <a:srgbClr val="FF0000"/>
                </a:solidFill>
                <a:effectLst/>
              </a:rPr>
              <a:t>NULL ANSVAR</a:t>
            </a:r>
          </a:p>
        </p:txBody>
      </p:sp>
      <p:pic>
        <p:nvPicPr>
          <p:cNvPr id="7" name="Picture 5" descr="Turnaround_logo Word etc"/>
          <p:cNvPicPr>
            <a:picLocks noChangeAspect="1" noChangeArrowheads="1"/>
          </p:cNvPicPr>
          <p:nvPr/>
        </p:nvPicPr>
        <p:blipFill>
          <a:blip r:embed="rId8" cstate="print"/>
          <a:srcRect/>
          <a:stretch>
            <a:fillRect/>
          </a:stretch>
        </p:blipFill>
        <p:spPr bwMode="auto">
          <a:xfrm>
            <a:off x="10877550" y="5422823"/>
            <a:ext cx="704850" cy="863600"/>
          </a:xfrm>
          <a:prstGeom prst="rect">
            <a:avLst/>
          </a:prstGeom>
          <a:noFill/>
          <a:ln w="9525">
            <a:noFill/>
            <a:miter lim="800000"/>
            <a:headEnd/>
            <a:tailEnd/>
          </a:ln>
        </p:spPr>
      </p:pic>
      <p:sp>
        <p:nvSpPr>
          <p:cNvPr id="8" name="TekstSylinder 7"/>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12841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Ansvarsfraskrivelse sentralt i konfliktutvikling</a:t>
            </a:r>
          </a:p>
        </p:txBody>
      </p:sp>
      <p:sp>
        <p:nvSpPr>
          <p:cNvPr id="3" name="Plassholder for innhold 2"/>
          <p:cNvSpPr>
            <a:spLocks noGrp="1"/>
          </p:cNvSpPr>
          <p:nvPr>
            <p:ph idx="1"/>
          </p:nvPr>
        </p:nvSpPr>
        <p:spPr>
          <a:xfrm>
            <a:off x="419100" y="1054101"/>
            <a:ext cx="10972800" cy="4530725"/>
          </a:xfrm>
        </p:spPr>
        <p:txBody>
          <a:bodyPr/>
          <a:lstStyle/>
          <a:p>
            <a:r>
              <a:rPr lang="nb-NO" dirty="0"/>
              <a:t>Mine følelser er motpartens skyld</a:t>
            </a:r>
          </a:p>
          <a:p>
            <a:r>
              <a:rPr lang="nb-NO" dirty="0"/>
              <a:t>Det er andres skyld at jeg ikke tør si fra</a:t>
            </a:r>
          </a:p>
          <a:p>
            <a:r>
              <a:rPr lang="nb-NO" dirty="0"/>
              <a:t>Det er ikke min skyld at jeg ikke kommer til ordet; det er de som snakker mye sin skyld</a:t>
            </a:r>
          </a:p>
          <a:p>
            <a:r>
              <a:rPr lang="nb-NO" dirty="0"/>
              <a:t>Han provoserer meg </a:t>
            </a:r>
          </a:p>
          <a:p>
            <a:r>
              <a:rPr lang="nb-NO" dirty="0"/>
              <a:t>Hun burde skjønne……  ikke min oppgave å si noe</a:t>
            </a:r>
          </a:p>
          <a:p>
            <a:r>
              <a:rPr lang="nb-NO" dirty="0"/>
              <a:t>Det er de som får meg til å gjøre det, når de er sånn</a:t>
            </a:r>
          </a:p>
          <a:p>
            <a:r>
              <a:rPr lang="nb-NO" dirty="0"/>
              <a:t>Hun er jo gal, så da har jeg rett til å gjøre sånn</a:t>
            </a:r>
          </a:p>
          <a:p>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25877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Dårlige oppførsel forplikter</a:t>
            </a:r>
          </a:p>
        </p:txBody>
      </p:sp>
      <p:sp>
        <p:nvSpPr>
          <p:cNvPr id="3" name="Plassholder for innhold 2"/>
          <p:cNvSpPr>
            <a:spLocks noGrp="1"/>
          </p:cNvSpPr>
          <p:nvPr>
            <p:ph idx="1"/>
          </p:nvPr>
        </p:nvSpPr>
        <p:spPr>
          <a:xfrm>
            <a:off x="1983633" y="1417638"/>
            <a:ext cx="8229600" cy="4530725"/>
          </a:xfrm>
        </p:spPr>
        <p:txBody>
          <a:bodyPr/>
          <a:lstStyle/>
          <a:p>
            <a:r>
              <a:rPr lang="nb-NO" dirty="0"/>
              <a:t>Behov for å forsvare handlingene</a:t>
            </a:r>
          </a:p>
          <a:p>
            <a:r>
              <a:rPr lang="nb-NO" dirty="0"/>
              <a:t>Tendens til å samle folk rundt dem for å lette eget hjerte</a:t>
            </a:r>
          </a:p>
          <a:p>
            <a:r>
              <a:rPr lang="nb-NO" dirty="0"/>
              <a:t>Handle slik at begrunnelsen gjøres sann.</a:t>
            </a:r>
          </a:p>
        </p:txBody>
      </p:sp>
      <p:pic>
        <p:nvPicPr>
          <p:cNvPr id="4" name="Bilde 3"/>
          <p:cNvPicPr>
            <a:picLocks noChangeAspect="1"/>
          </p:cNvPicPr>
          <p:nvPr/>
        </p:nvPicPr>
        <p:blipFill>
          <a:blip r:embed="rId2"/>
          <a:stretch>
            <a:fillRect/>
          </a:stretch>
        </p:blipFill>
        <p:spPr>
          <a:xfrm>
            <a:off x="8508761" y="3922568"/>
            <a:ext cx="1728192" cy="1870058"/>
          </a:xfrm>
          <a:prstGeom prst="rect">
            <a:avLst/>
          </a:prstGeom>
        </p:spPr>
      </p:pic>
      <p:pic>
        <p:nvPicPr>
          <p:cNvPr id="5" name="Bilde 4"/>
          <p:cNvPicPr>
            <a:picLocks noChangeAspect="1"/>
          </p:cNvPicPr>
          <p:nvPr/>
        </p:nvPicPr>
        <p:blipFill>
          <a:blip r:embed="rId2"/>
          <a:stretch>
            <a:fillRect/>
          </a:stretch>
        </p:blipFill>
        <p:spPr>
          <a:xfrm flipH="1">
            <a:off x="7474006" y="4797152"/>
            <a:ext cx="854242" cy="1256882"/>
          </a:xfrm>
          <a:prstGeom prst="rect">
            <a:avLst/>
          </a:prstGeom>
        </p:spPr>
      </p:pic>
      <p:pic>
        <p:nvPicPr>
          <p:cNvPr id="6" name="Bilde 5"/>
          <p:cNvPicPr>
            <a:picLocks noChangeAspect="1"/>
          </p:cNvPicPr>
          <p:nvPr/>
        </p:nvPicPr>
        <p:blipFill>
          <a:blip r:embed="rId2"/>
          <a:stretch>
            <a:fillRect/>
          </a:stretch>
        </p:blipFill>
        <p:spPr>
          <a:xfrm flipH="1">
            <a:off x="7485468" y="3795689"/>
            <a:ext cx="830523" cy="1061909"/>
          </a:xfrm>
          <a:prstGeom prst="rect">
            <a:avLst/>
          </a:prstGeom>
        </p:spPr>
      </p:pic>
      <p:pic>
        <p:nvPicPr>
          <p:cNvPr id="7" name="Bilde 6"/>
          <p:cNvPicPr>
            <a:picLocks noChangeAspect="1"/>
          </p:cNvPicPr>
          <p:nvPr/>
        </p:nvPicPr>
        <p:blipFill>
          <a:blip r:embed="rId2"/>
          <a:stretch>
            <a:fillRect/>
          </a:stretch>
        </p:blipFill>
        <p:spPr>
          <a:xfrm flipH="1">
            <a:off x="6125181" y="4286042"/>
            <a:ext cx="1336566" cy="1159183"/>
          </a:xfrm>
          <a:prstGeom prst="rect">
            <a:avLst/>
          </a:prstGeom>
        </p:spPr>
      </p:pic>
      <p:sp>
        <p:nvSpPr>
          <p:cNvPr id="8" name="TekstSylinder 7"/>
          <p:cNvSpPr txBox="1"/>
          <p:nvPr/>
        </p:nvSpPr>
        <p:spPr>
          <a:xfrm>
            <a:off x="8616280" y="6237312"/>
            <a:ext cx="1691984"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Solem</a:t>
            </a:r>
          </a:p>
        </p:txBody>
      </p:sp>
      <p:pic>
        <p:nvPicPr>
          <p:cNvPr id="9"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Tree>
    <p:extLst>
      <p:ext uri="{BB962C8B-B14F-4D97-AF65-F5344CB8AC3E}">
        <p14:creationId xmlns:p14="http://schemas.microsoft.com/office/powerpoint/2010/main" val="37272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508000" y="441325"/>
            <a:ext cx="11049000" cy="6746875"/>
          </a:xfrm>
        </p:spPr>
        <p:txBody>
          <a:bodyPr/>
          <a:lstStyle/>
          <a:p>
            <a:pPr>
              <a:lnSpc>
                <a:spcPct val="80000"/>
              </a:lnSpc>
              <a:buNone/>
            </a:pPr>
            <a:r>
              <a:rPr lang="nb-NO" sz="2800" dirty="0"/>
              <a:t>6. Trusler og åpne angrep</a:t>
            </a:r>
          </a:p>
          <a:p>
            <a:pPr>
              <a:lnSpc>
                <a:spcPct val="80000"/>
              </a:lnSpc>
              <a:buNone/>
            </a:pPr>
            <a:r>
              <a:rPr lang="nb-NO" sz="3200" dirty="0"/>
              <a:t>   </a:t>
            </a:r>
            <a:r>
              <a:rPr lang="nb-NO" sz="2000" dirty="0"/>
              <a:t>- åpen konfrontasjon</a:t>
            </a:r>
          </a:p>
          <a:p>
            <a:pPr>
              <a:lnSpc>
                <a:spcPct val="80000"/>
              </a:lnSpc>
              <a:buNone/>
            </a:pPr>
            <a:r>
              <a:rPr lang="nb-NO" sz="2000" dirty="0"/>
              <a:t>	- latterliggjøring</a:t>
            </a:r>
          </a:p>
          <a:p>
            <a:pPr>
              <a:lnSpc>
                <a:spcPct val="80000"/>
              </a:lnSpc>
              <a:buNone/>
            </a:pPr>
            <a:r>
              <a:rPr lang="nb-NO" sz="2000" dirty="0"/>
              <a:t>	- kritiske bemerkninger</a:t>
            </a:r>
          </a:p>
          <a:p>
            <a:pPr>
              <a:lnSpc>
                <a:spcPct val="80000"/>
              </a:lnSpc>
              <a:buNone/>
            </a:pPr>
            <a:endParaRPr lang="nb-NO" sz="2000" dirty="0"/>
          </a:p>
          <a:p>
            <a:pPr>
              <a:lnSpc>
                <a:spcPct val="80000"/>
              </a:lnSpc>
              <a:buNone/>
            </a:pPr>
            <a:r>
              <a:rPr lang="nb-NO" sz="2800" dirty="0"/>
              <a:t>7. Ødelegge motpartens ”våpen”</a:t>
            </a:r>
          </a:p>
          <a:p>
            <a:pPr>
              <a:lnSpc>
                <a:spcPct val="80000"/>
              </a:lnSpc>
              <a:buNone/>
            </a:pPr>
            <a:r>
              <a:rPr lang="nb-NO" sz="3200" dirty="0"/>
              <a:t>	</a:t>
            </a:r>
            <a:r>
              <a:rPr lang="nb-NO" sz="2000" dirty="0"/>
              <a:t>- diskreditering</a:t>
            </a:r>
          </a:p>
          <a:p>
            <a:pPr>
              <a:lnSpc>
                <a:spcPct val="80000"/>
              </a:lnSpc>
              <a:buNone/>
            </a:pPr>
            <a:r>
              <a:rPr lang="nb-NO" sz="2000" dirty="0"/>
              <a:t>	- sabotasje</a:t>
            </a:r>
          </a:p>
          <a:p>
            <a:pPr>
              <a:lnSpc>
                <a:spcPct val="80000"/>
              </a:lnSpc>
              <a:buNone/>
            </a:pPr>
            <a:endParaRPr lang="nb-NO" sz="2000" dirty="0"/>
          </a:p>
          <a:p>
            <a:pPr>
              <a:lnSpc>
                <a:spcPct val="80000"/>
              </a:lnSpc>
              <a:buNone/>
            </a:pPr>
            <a:r>
              <a:rPr lang="nb-NO" sz="2800" dirty="0"/>
              <a:t>8. Full krig; ”alt er lov”</a:t>
            </a:r>
          </a:p>
          <a:p>
            <a:pPr>
              <a:lnSpc>
                <a:spcPct val="80000"/>
              </a:lnSpc>
              <a:buNone/>
            </a:pPr>
            <a:r>
              <a:rPr lang="nb-NO" sz="3200" dirty="0"/>
              <a:t>	</a:t>
            </a:r>
            <a:r>
              <a:rPr lang="nb-NO" sz="2000" dirty="0"/>
              <a:t>- krigen viktigere enn jobben</a:t>
            </a:r>
          </a:p>
          <a:p>
            <a:pPr>
              <a:lnSpc>
                <a:spcPct val="80000"/>
              </a:lnSpc>
              <a:buNone/>
            </a:pPr>
            <a:r>
              <a:rPr lang="nb-NO" sz="2000" dirty="0"/>
              <a:t>	- hensikten helliger middelet</a:t>
            </a:r>
          </a:p>
          <a:p>
            <a:pPr>
              <a:lnSpc>
                <a:spcPct val="80000"/>
              </a:lnSpc>
              <a:buNone/>
            </a:pPr>
            <a:endParaRPr lang="nb-NO" sz="3200" dirty="0"/>
          </a:p>
          <a:p>
            <a:pPr>
              <a:lnSpc>
                <a:spcPct val="80000"/>
              </a:lnSpc>
              <a:buNone/>
            </a:pPr>
            <a:r>
              <a:rPr lang="nb-NO" sz="2800" dirty="0"/>
              <a:t>9. Mål: Endelig seier</a:t>
            </a:r>
          </a:p>
          <a:p>
            <a:pPr>
              <a:lnSpc>
                <a:spcPct val="80000"/>
              </a:lnSpc>
              <a:buNone/>
            </a:pPr>
            <a:endParaRPr lang="nb-NO" sz="3200" dirty="0"/>
          </a:p>
          <a:p>
            <a:endParaRPr lang="nb-NO" dirty="0"/>
          </a:p>
        </p:txBody>
      </p:sp>
      <p:pic>
        <p:nvPicPr>
          <p:cNvPr id="4" name="Picture 3"/>
          <p:cNvPicPr>
            <a:picLocks noChangeAspect="1" noChangeArrowheads="1"/>
          </p:cNvPicPr>
          <p:nvPr/>
        </p:nvPicPr>
        <p:blipFill>
          <a:blip r:embed="rId3" cstate="print"/>
          <a:srcRect/>
          <a:stretch>
            <a:fillRect/>
          </a:stretch>
        </p:blipFill>
        <p:spPr bwMode="auto">
          <a:xfrm>
            <a:off x="5803302" y="1857298"/>
            <a:ext cx="5753698" cy="3565525"/>
          </a:xfrm>
          <a:prstGeom prst="rect">
            <a:avLst/>
          </a:prstGeom>
          <a:noFill/>
          <a:ln w="9525">
            <a:noFill/>
            <a:miter lim="800000"/>
            <a:headEnd/>
            <a:tailEnd/>
          </a:ln>
          <a:effectLst/>
        </p:spPr>
      </p:pic>
      <p:pic>
        <p:nvPicPr>
          <p:cNvPr id="5"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4886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2888" y="397962"/>
            <a:ext cx="10972800" cy="1139825"/>
          </a:xfrm>
        </p:spPr>
        <p:txBody>
          <a:bodyPr/>
          <a:lstStyle/>
          <a:p>
            <a:r>
              <a:rPr lang="nb-NO" dirty="0"/>
              <a:t>Destruktiv spiral som suger alle inn.</a:t>
            </a:r>
          </a:p>
        </p:txBody>
      </p:sp>
      <p:pic>
        <p:nvPicPr>
          <p:cNvPr id="1042" name="Picture 18"/>
          <p:cNvPicPr>
            <a:picLocks noGrp="1" noChangeAspect="1" noChangeArrowheads="1"/>
          </p:cNvPicPr>
          <p:nvPr>
            <p:ph idx="1"/>
          </p:nvPr>
        </p:nvPicPr>
        <p:blipFill>
          <a:blip r:embed="rId3" cstate="print"/>
          <a:srcRect/>
          <a:stretch>
            <a:fillRect/>
          </a:stretch>
        </p:blipFill>
        <p:spPr bwMode="auto">
          <a:xfrm>
            <a:off x="2058920" y="1365687"/>
            <a:ext cx="8460736" cy="4752527"/>
          </a:xfrm>
          <a:prstGeom prst="rect">
            <a:avLst/>
          </a:prstGeom>
          <a:noFill/>
          <a:ln w="9525">
            <a:noFill/>
            <a:miter lim="800000"/>
            <a:headEnd/>
            <a:tailEnd/>
          </a:ln>
          <a:effectLst/>
        </p:spPr>
      </p:pic>
      <p:sp>
        <p:nvSpPr>
          <p:cNvPr id="3" name="TekstSylinder 2"/>
          <p:cNvSpPr txBox="1"/>
          <p:nvPr/>
        </p:nvSpPr>
        <p:spPr>
          <a:xfrm>
            <a:off x="5705041" y="3741951"/>
            <a:ext cx="1806498" cy="646331"/>
          </a:xfrm>
          <a:prstGeom prst="rect">
            <a:avLst/>
          </a:prstGeom>
          <a:noFill/>
        </p:spPr>
        <p:txBody>
          <a:bodyPr wrap="square" rtlCol="0">
            <a:spAutoFit/>
          </a:bodyPr>
          <a:lstStyle/>
          <a:p>
            <a:r>
              <a:rPr lang="nb-NO" dirty="0">
                <a:solidFill>
                  <a:srgbClr val="E9CB7F"/>
                </a:solidFill>
              </a:rPr>
              <a:t>Dårlige handlinger</a:t>
            </a:r>
          </a:p>
        </p:txBody>
      </p:sp>
      <p:sp>
        <p:nvSpPr>
          <p:cNvPr id="6" name="TekstSylinder 5"/>
          <p:cNvSpPr txBox="1"/>
          <p:nvPr/>
        </p:nvSpPr>
        <p:spPr>
          <a:xfrm>
            <a:off x="5928593" y="4844125"/>
            <a:ext cx="1806498" cy="646331"/>
          </a:xfrm>
          <a:prstGeom prst="rect">
            <a:avLst/>
          </a:prstGeom>
          <a:noFill/>
        </p:spPr>
        <p:txBody>
          <a:bodyPr wrap="square" rtlCol="0">
            <a:spAutoFit/>
          </a:bodyPr>
          <a:lstStyle/>
          <a:p>
            <a:r>
              <a:rPr lang="nb-NO" dirty="0">
                <a:solidFill>
                  <a:srgbClr val="E9CB7F"/>
                </a:solidFill>
              </a:rPr>
              <a:t>Nye dårlige handlinger</a:t>
            </a:r>
          </a:p>
        </p:txBody>
      </p:sp>
      <p:sp>
        <p:nvSpPr>
          <p:cNvPr id="7" name="TekstSylinder 6"/>
          <p:cNvSpPr txBox="1"/>
          <p:nvPr/>
        </p:nvSpPr>
        <p:spPr>
          <a:xfrm>
            <a:off x="3121232" y="4239114"/>
            <a:ext cx="2345474" cy="369332"/>
          </a:xfrm>
          <a:prstGeom prst="rect">
            <a:avLst/>
          </a:prstGeom>
          <a:noFill/>
        </p:spPr>
        <p:txBody>
          <a:bodyPr wrap="square" rtlCol="0">
            <a:spAutoFit/>
          </a:bodyPr>
          <a:lstStyle/>
          <a:p>
            <a:r>
              <a:rPr lang="nb-NO" dirty="0">
                <a:solidFill>
                  <a:srgbClr val="C06C10"/>
                </a:solidFill>
              </a:rPr>
              <a:t>Ansvarsfraskrivelse</a:t>
            </a:r>
          </a:p>
        </p:txBody>
      </p:sp>
      <p:sp>
        <p:nvSpPr>
          <p:cNvPr id="4" name="TekstSylinder 3"/>
          <p:cNvSpPr txBox="1"/>
          <p:nvPr/>
        </p:nvSpPr>
        <p:spPr>
          <a:xfrm>
            <a:off x="6891229" y="3509283"/>
            <a:ext cx="1717289" cy="369332"/>
          </a:xfrm>
          <a:prstGeom prst="rect">
            <a:avLst/>
          </a:prstGeom>
          <a:noFill/>
        </p:spPr>
        <p:txBody>
          <a:bodyPr wrap="square" rtlCol="0">
            <a:spAutoFit/>
          </a:bodyPr>
          <a:lstStyle/>
          <a:p>
            <a:r>
              <a:rPr lang="nb-NO" dirty="0">
                <a:solidFill>
                  <a:srgbClr val="E9CB7F"/>
                </a:solidFill>
              </a:rPr>
              <a:t>Offermentalitet</a:t>
            </a:r>
          </a:p>
        </p:txBody>
      </p:sp>
      <p:sp>
        <p:nvSpPr>
          <p:cNvPr id="9" name="Høyrebuet pil 8"/>
          <p:cNvSpPr/>
          <p:nvPr/>
        </p:nvSpPr>
        <p:spPr>
          <a:xfrm>
            <a:off x="4900411" y="4482512"/>
            <a:ext cx="965942" cy="921497"/>
          </a:xfrm>
          <a:prstGeom prst="curvedRightArrow">
            <a:avLst>
              <a:gd name="adj1" fmla="val 18853"/>
              <a:gd name="adj2" fmla="val 50000"/>
              <a:gd name="adj3" fmla="val 49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11"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
        <p:nvSpPr>
          <p:cNvPr id="12" name="TekstSylinder 11"/>
          <p:cNvSpPr txBox="1"/>
          <p:nvPr/>
        </p:nvSpPr>
        <p:spPr>
          <a:xfrm>
            <a:off x="9029572" y="6166216"/>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
        <p:nvSpPr>
          <p:cNvPr id="10" name="TekstSylinder 9"/>
          <p:cNvSpPr txBox="1"/>
          <p:nvPr/>
        </p:nvSpPr>
        <p:spPr>
          <a:xfrm>
            <a:off x="6681114" y="4474793"/>
            <a:ext cx="1660849" cy="369332"/>
          </a:xfrm>
          <a:prstGeom prst="rect">
            <a:avLst/>
          </a:prstGeom>
          <a:noFill/>
        </p:spPr>
        <p:txBody>
          <a:bodyPr wrap="square" rtlCol="0">
            <a:spAutoFit/>
          </a:bodyPr>
          <a:lstStyle/>
          <a:p>
            <a:r>
              <a:rPr lang="nb-NO" dirty="0">
                <a:solidFill>
                  <a:srgbClr val="C06C10"/>
                </a:solidFill>
              </a:rPr>
              <a:t>Rekruttering</a:t>
            </a:r>
          </a:p>
        </p:txBody>
      </p:sp>
    </p:spTree>
    <p:extLst>
      <p:ext uri="{BB962C8B-B14F-4D97-AF65-F5344CB8AC3E}">
        <p14:creationId xmlns:p14="http://schemas.microsoft.com/office/powerpoint/2010/main" val="281533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7814"/>
            <a:ext cx="10972800" cy="837308"/>
          </a:xfrm>
        </p:spPr>
        <p:txBody>
          <a:bodyPr/>
          <a:lstStyle/>
          <a:p>
            <a:r>
              <a:rPr lang="nb-NO" dirty="0"/>
              <a:t>Dragsuget</a:t>
            </a:r>
          </a:p>
        </p:txBody>
      </p:sp>
      <p:sp>
        <p:nvSpPr>
          <p:cNvPr id="3" name="Plassholder for innhold 2"/>
          <p:cNvSpPr>
            <a:spLocks noGrp="1"/>
          </p:cNvSpPr>
          <p:nvPr>
            <p:ph idx="1"/>
          </p:nvPr>
        </p:nvSpPr>
        <p:spPr/>
        <p:txBody>
          <a:bodyPr/>
          <a:lstStyle/>
          <a:p>
            <a:r>
              <a:rPr lang="nb-NO" dirty="0"/>
              <a:t>Folk suges inn</a:t>
            </a:r>
          </a:p>
          <a:p>
            <a:r>
              <a:rPr lang="nb-NO" dirty="0"/>
              <a:t>I ruinene ligger partenes krav til seg selv om </a:t>
            </a:r>
          </a:p>
          <a:p>
            <a:pPr lvl="1"/>
            <a:r>
              <a:rPr lang="nb-NO" dirty="0"/>
              <a:t>redelig oppførsel</a:t>
            </a:r>
          </a:p>
          <a:p>
            <a:pPr lvl="1"/>
            <a:r>
              <a:rPr lang="nb-NO" dirty="0"/>
              <a:t>respektfullhet, </a:t>
            </a:r>
          </a:p>
          <a:p>
            <a:pPr lvl="1"/>
            <a:r>
              <a:rPr lang="nb-NO" dirty="0"/>
              <a:t>velfungerende oppklarende og problemløsende atferd</a:t>
            </a:r>
          </a:p>
          <a:p>
            <a:pPr lvl="1"/>
            <a:endParaRPr lang="nb-NO" dirty="0"/>
          </a:p>
          <a:p>
            <a:pPr lvl="1"/>
            <a:r>
              <a:rPr lang="nb-NO" dirty="0"/>
              <a:t>Jobben</a:t>
            </a:r>
          </a:p>
          <a:p>
            <a:pPr lvl="1"/>
            <a:r>
              <a:rPr lang="nb-NO" dirty="0"/>
              <a:t>Arbeidsmiljøet</a:t>
            </a:r>
          </a:p>
          <a:p>
            <a:pPr marL="344487" lvl="1" indent="0">
              <a:buNone/>
            </a:pPr>
            <a:endParaRPr lang="nb-NO" dirty="0"/>
          </a:p>
          <a:p>
            <a:pPr marL="0" indent="0">
              <a:buNone/>
            </a:pPr>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59970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 går inn i tilstander som fyrer opp konflikten</a:t>
            </a:r>
          </a:p>
        </p:txBody>
      </p:sp>
      <p:sp>
        <p:nvSpPr>
          <p:cNvPr id="3" name="Plassholder for innhold 2"/>
          <p:cNvSpPr>
            <a:spLocks noGrp="1"/>
          </p:cNvSpPr>
          <p:nvPr>
            <p:ph idx="1"/>
          </p:nvPr>
        </p:nvSpPr>
        <p:spPr/>
        <p:txBody>
          <a:bodyPr/>
          <a:lstStyle/>
          <a:p>
            <a:r>
              <a:rPr lang="nb-NO" dirty="0"/>
              <a:t>Transaksjonsanalyse (T.A. Harris)</a:t>
            </a:r>
          </a:p>
          <a:p>
            <a:pPr lvl="1"/>
            <a:r>
              <a:rPr lang="nb-NO" dirty="0"/>
              <a:t>Om kommunikasjon og følelser</a:t>
            </a:r>
          </a:p>
        </p:txBody>
      </p:sp>
      <p:pic>
        <p:nvPicPr>
          <p:cNvPr id="4" name="Picture 3"/>
          <p:cNvPicPr>
            <a:picLocks noChangeAspect="1" noChangeArrowheads="1"/>
          </p:cNvPicPr>
          <p:nvPr/>
        </p:nvPicPr>
        <p:blipFill>
          <a:blip r:embed="rId2" cstate="print"/>
          <a:srcRect/>
          <a:stretch>
            <a:fillRect/>
          </a:stretch>
        </p:blipFill>
        <p:spPr bwMode="auto">
          <a:xfrm>
            <a:off x="867746" y="2865353"/>
            <a:ext cx="5269663" cy="3265573"/>
          </a:xfrm>
          <a:prstGeom prst="rect">
            <a:avLst/>
          </a:prstGeom>
          <a:noFill/>
          <a:ln w="9525">
            <a:noFill/>
            <a:miter lim="800000"/>
            <a:headEnd/>
            <a:tailEnd/>
          </a:ln>
          <a:effectLst/>
        </p:spPr>
      </p:pic>
      <p:pic>
        <p:nvPicPr>
          <p:cNvPr id="5"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58757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b-NO" altLang="nb-NO"/>
              <a:t>Utgangspunkt</a:t>
            </a:r>
          </a:p>
        </p:txBody>
      </p:sp>
      <p:sp>
        <p:nvSpPr>
          <p:cNvPr id="6147" name="Rectangle 3"/>
          <p:cNvSpPr>
            <a:spLocks noGrp="1" noChangeArrowheads="1"/>
          </p:cNvSpPr>
          <p:nvPr>
            <p:ph type="body" idx="1"/>
          </p:nvPr>
        </p:nvSpPr>
        <p:spPr/>
        <p:txBody>
          <a:bodyPr/>
          <a:lstStyle/>
          <a:p>
            <a:pPr eaLnBrk="1" hangingPunct="1"/>
            <a:r>
              <a:rPr lang="nb-NO" altLang="nb-NO"/>
              <a:t>Alle har vært barn</a:t>
            </a:r>
          </a:p>
          <a:p>
            <a:pPr eaLnBrk="1" hangingPunct="1"/>
            <a:r>
              <a:rPr lang="nb-NO" altLang="nb-NO"/>
              <a:t>Alle har hatt foreldrefigurer</a:t>
            </a:r>
          </a:p>
          <a:p>
            <a:pPr eaLnBrk="1" hangingPunct="1"/>
            <a:r>
              <a:rPr lang="nb-NO" altLang="nb-NO"/>
              <a:t>Alle utvikler en viss evne til selvstendig vurdering</a:t>
            </a:r>
          </a:p>
        </p:txBody>
      </p:sp>
      <p:pic>
        <p:nvPicPr>
          <p:cNvPr id="6148" name="Picture 4" descr="Turnaround_logo Word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138" y="5376864"/>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57661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Agenda</a:t>
            </a:r>
          </a:p>
        </p:txBody>
      </p:sp>
      <p:sp>
        <p:nvSpPr>
          <p:cNvPr id="3" name="Plassholder for innhold 2"/>
          <p:cNvSpPr>
            <a:spLocks noGrp="1"/>
          </p:cNvSpPr>
          <p:nvPr>
            <p:ph idx="1"/>
          </p:nvPr>
        </p:nvSpPr>
        <p:spPr/>
        <p:txBody>
          <a:bodyPr/>
          <a:lstStyle/>
          <a:p>
            <a:pPr>
              <a:buFont typeface="Wingdings" panose="05000000000000000000" pitchFamily="2" charset="2"/>
              <a:buChar char="q"/>
            </a:pPr>
            <a:r>
              <a:rPr lang="nb-NO" dirty="0"/>
              <a:t>Definisjoner</a:t>
            </a:r>
          </a:p>
          <a:p>
            <a:pPr>
              <a:buFont typeface="Wingdings" panose="05000000000000000000" pitchFamily="2" charset="2"/>
              <a:buChar char="q"/>
            </a:pPr>
            <a:r>
              <a:rPr lang="nb-NO" dirty="0" smtClean="0"/>
              <a:t>Konfliktens </a:t>
            </a:r>
            <a:r>
              <a:rPr lang="nb-NO" dirty="0"/>
              <a:t>utvikling</a:t>
            </a:r>
          </a:p>
          <a:p>
            <a:pPr>
              <a:buFont typeface="Wingdings" panose="05000000000000000000" pitchFamily="2" charset="2"/>
              <a:buChar char="q"/>
            </a:pPr>
            <a:r>
              <a:rPr lang="nb-NO" dirty="0"/>
              <a:t>Følelser og konflikt; litt transaksjonsanalyse.</a:t>
            </a:r>
          </a:p>
          <a:p>
            <a:pPr>
              <a:buFont typeface="Wingdings" panose="05000000000000000000" pitchFamily="2" charset="2"/>
              <a:buChar char="q"/>
            </a:pPr>
            <a:r>
              <a:rPr lang="nb-NO" dirty="0"/>
              <a:t>Løse opp og avvikle konflikter</a:t>
            </a:r>
          </a:p>
          <a:p>
            <a:pPr>
              <a:buFont typeface="Wingdings" panose="05000000000000000000" pitchFamily="2" charset="2"/>
              <a:buChar char="q"/>
            </a:pPr>
            <a:r>
              <a:rPr lang="nb-NO" dirty="0" smtClean="0"/>
              <a:t>Konfliktforebygging</a:t>
            </a:r>
            <a:endParaRPr lang="nb-NO" dirty="0"/>
          </a:p>
          <a:p>
            <a:endParaRPr lang="nb-NO" dirty="0"/>
          </a:p>
          <a:p>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1043428" y="5449888"/>
            <a:ext cx="704850" cy="863600"/>
          </a:xfrm>
          <a:prstGeom prst="rect">
            <a:avLst/>
          </a:prstGeom>
          <a:noFill/>
          <a:ln w="9525">
            <a:noFill/>
            <a:miter lim="800000"/>
            <a:headEnd/>
            <a:tailEnd/>
          </a:ln>
        </p:spPr>
      </p:pic>
      <p:sp>
        <p:nvSpPr>
          <p:cNvPr id="5" name="TekstSylinder 4"/>
          <p:cNvSpPr txBox="1"/>
          <p:nvPr/>
        </p:nvSpPr>
        <p:spPr>
          <a:xfrm>
            <a:off x="8966718" y="5881688"/>
            <a:ext cx="2174048"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1328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altLang="nb-NO"/>
              <a:t>Alle mennesker bærer i seg</a:t>
            </a:r>
          </a:p>
        </p:txBody>
      </p:sp>
      <p:sp>
        <p:nvSpPr>
          <p:cNvPr id="7171" name="Rectangle 3"/>
          <p:cNvSpPr>
            <a:spLocks noGrp="1" noChangeArrowheads="1"/>
          </p:cNvSpPr>
          <p:nvPr>
            <p:ph type="body" idx="1"/>
          </p:nvPr>
        </p:nvSpPr>
        <p:spPr/>
        <p:txBody>
          <a:bodyPr/>
          <a:lstStyle/>
          <a:p>
            <a:pPr eaLnBrk="1" hangingPunct="1"/>
            <a:r>
              <a:rPr lang="nb-NO" altLang="nb-NO"/>
              <a:t>Barnets opplevelser og følelser</a:t>
            </a:r>
          </a:p>
          <a:p>
            <a:pPr eaLnBrk="1" hangingPunct="1"/>
            <a:r>
              <a:rPr lang="nb-NO" altLang="nb-NO"/>
              <a:t>Foreldres formaninger</a:t>
            </a:r>
          </a:p>
          <a:p>
            <a:pPr eaLnBrk="1" hangingPunct="1"/>
            <a:r>
              <a:rPr lang="nb-NO" altLang="nb-NO"/>
              <a:t>Den voksnes evne til vurdering</a:t>
            </a:r>
          </a:p>
        </p:txBody>
      </p:sp>
      <p:pic>
        <p:nvPicPr>
          <p:cNvPr id="7172" name="Picture 4" descr="Turnaround_logo Word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15630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p:txBody>
          <a:bodyPr/>
          <a:lstStyle/>
          <a:p>
            <a:r>
              <a:rPr lang="nb-NO" altLang="nb-NO"/>
              <a:t>Kommer til uttrykk som tilstander</a:t>
            </a:r>
          </a:p>
        </p:txBody>
      </p:sp>
      <p:sp>
        <p:nvSpPr>
          <p:cNvPr id="5" name="Ellipse 4"/>
          <p:cNvSpPr/>
          <p:nvPr/>
        </p:nvSpPr>
        <p:spPr>
          <a:xfrm>
            <a:off x="4151314" y="847726"/>
            <a:ext cx="3024187" cy="5472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pic>
        <p:nvPicPr>
          <p:cNvPr id="8196" name="Picture 10" descr="http://2.bp.blogspot.com/-A02V47t4h6I/Ui7azqQfb6I/AAAAAAAABDc/Oq4BOrFmefk/s1600/55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00" t="1575" r="64877" b="822"/>
          <a:stretch>
            <a:fillRect/>
          </a:stretch>
        </p:blipFill>
        <p:spPr>
          <a:xfrm>
            <a:off x="4727575" y="1352550"/>
            <a:ext cx="1873250" cy="4464050"/>
          </a:xfrm>
        </p:spPr>
      </p:pic>
      <p:sp>
        <p:nvSpPr>
          <p:cNvPr id="6" name="TekstSylinder 5"/>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21640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b-NO" altLang="nb-NO"/>
              <a:t>”Foreldre-tilstanden”</a:t>
            </a:r>
          </a:p>
        </p:txBody>
      </p:sp>
      <p:sp>
        <p:nvSpPr>
          <p:cNvPr id="10243" name="Rectangle 3"/>
          <p:cNvSpPr>
            <a:spLocks noGrp="1" noChangeArrowheads="1"/>
          </p:cNvSpPr>
          <p:nvPr>
            <p:ph type="body" idx="1"/>
          </p:nvPr>
        </p:nvSpPr>
        <p:spPr>
          <a:xfrm>
            <a:off x="1989138" y="1011239"/>
            <a:ext cx="8229600" cy="3341687"/>
          </a:xfrm>
        </p:spPr>
        <p:txBody>
          <a:bodyPr/>
          <a:lstStyle/>
          <a:p>
            <a:pPr eaLnBrk="1" hangingPunct="1"/>
            <a:r>
              <a:rPr lang="nb-NO" altLang="nb-NO" sz="2400"/>
              <a:t>Kritisk forelder</a:t>
            </a:r>
          </a:p>
          <a:p>
            <a:pPr eaLnBrk="1" hangingPunct="1"/>
            <a:r>
              <a:rPr lang="nb-NO" altLang="nb-NO" sz="2400"/>
              <a:t>Omsorgsfull forelder</a:t>
            </a:r>
          </a:p>
          <a:p>
            <a:pPr eaLnBrk="1" hangingPunct="1">
              <a:buFont typeface="Wingdings" panose="05000000000000000000" pitchFamily="2" charset="2"/>
              <a:buNone/>
            </a:pPr>
            <a:r>
              <a:rPr lang="nb-NO" altLang="nb-NO" sz="2400"/>
              <a:t>---------------------</a:t>
            </a:r>
          </a:p>
          <a:p>
            <a:pPr eaLnBrk="1" hangingPunct="1"/>
            <a:r>
              <a:rPr lang="nb-NO" altLang="nb-NO" sz="2400"/>
              <a:t>Adopterte adferdsmønstre og ‘’vedtatte sannheter’’ </a:t>
            </a:r>
          </a:p>
          <a:p>
            <a:pPr eaLnBrk="1" hangingPunct="1"/>
            <a:r>
              <a:rPr lang="nb-NO" altLang="nb-NO" sz="2400" b="1"/>
              <a:t>Kritisk forelder</a:t>
            </a:r>
            <a:r>
              <a:rPr lang="nb-NO" altLang="nb-NO" sz="2400"/>
              <a:t>: Preget av ‘Må/må ikke’, ‘Kan ikke’, ‘Fy!’, ‘Du skal ikke komme her…’, </a:t>
            </a:r>
          </a:p>
          <a:p>
            <a:pPr eaLnBrk="1" hangingPunct="1"/>
            <a:r>
              <a:rPr lang="nb-NO" altLang="nb-NO" sz="2400" b="1"/>
              <a:t>Omsorgsfull forelder</a:t>
            </a:r>
            <a:r>
              <a:rPr lang="nb-NO" altLang="nb-NO" sz="2400"/>
              <a:t>: Omsorg og trøst.  </a:t>
            </a:r>
          </a:p>
          <a:p>
            <a:pPr eaLnBrk="1" hangingPunct="1"/>
            <a:endParaRPr lang="nb-NO" altLang="nb-NO" sz="2600"/>
          </a:p>
        </p:txBody>
      </p:sp>
      <p:pic>
        <p:nvPicPr>
          <p:cNvPr id="10244" name="Picture 4" descr="Turnaround_logo Word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Bilde 4" descr="Turtaking - - NDL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54001"/>
            <a:ext cx="235743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Bilde 2" descr="bad boss doesn’t show respect to their employe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4125914"/>
            <a:ext cx="30734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Sylinder 6"/>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53516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b-NO" altLang="nb-NO"/>
              <a:t>”Barnetilstanden”</a:t>
            </a:r>
          </a:p>
        </p:txBody>
      </p:sp>
      <p:sp>
        <p:nvSpPr>
          <p:cNvPr id="9219" name="Rectangle 3"/>
          <p:cNvSpPr>
            <a:spLocks noGrp="1" noChangeArrowheads="1"/>
          </p:cNvSpPr>
          <p:nvPr>
            <p:ph type="body" idx="1"/>
          </p:nvPr>
        </p:nvSpPr>
        <p:spPr>
          <a:xfrm>
            <a:off x="1895475" y="1165226"/>
            <a:ext cx="8229600" cy="4530725"/>
          </a:xfrm>
        </p:spPr>
        <p:txBody>
          <a:bodyPr/>
          <a:lstStyle/>
          <a:p>
            <a:pPr eaLnBrk="1" hangingPunct="1">
              <a:defRPr/>
            </a:pPr>
            <a:r>
              <a:rPr lang="nb-NO" altLang="nb-NO" sz="2400" dirty="0"/>
              <a:t>Naturlig barn</a:t>
            </a:r>
          </a:p>
          <a:p>
            <a:pPr eaLnBrk="1" hangingPunct="1">
              <a:defRPr/>
            </a:pPr>
            <a:r>
              <a:rPr lang="nb-NO" altLang="nb-NO" sz="2400" dirty="0"/>
              <a:t>Tilpasset barn</a:t>
            </a:r>
          </a:p>
          <a:p>
            <a:pPr marL="0" indent="0">
              <a:buNone/>
              <a:defRPr/>
            </a:pPr>
            <a:r>
              <a:rPr lang="nb-NO" altLang="nb-NO" sz="2400" dirty="0"/>
              <a:t>-----------------</a:t>
            </a:r>
          </a:p>
          <a:p>
            <a:pPr eaLnBrk="1" hangingPunct="1">
              <a:defRPr/>
            </a:pPr>
            <a:r>
              <a:rPr lang="nb-NO" altLang="nb-NO" sz="2400" dirty="0"/>
              <a:t>Sterke følelser </a:t>
            </a:r>
          </a:p>
          <a:p>
            <a:pPr eaLnBrk="1" hangingPunct="1">
              <a:defRPr/>
            </a:pPr>
            <a:r>
              <a:rPr lang="nb-NO" altLang="nb-NO" sz="2400" b="1" dirty="0"/>
              <a:t>Naturlig barn</a:t>
            </a:r>
            <a:r>
              <a:rPr lang="nb-NO" altLang="nb-NO" sz="2400" dirty="0"/>
              <a:t>: Lek og utforsking, trass, </a:t>
            </a:r>
          </a:p>
          <a:p>
            <a:pPr eaLnBrk="1" hangingPunct="1">
              <a:defRPr/>
            </a:pPr>
            <a:r>
              <a:rPr lang="nb-NO" altLang="nb-NO" sz="2400" b="1" dirty="0"/>
              <a:t>Tilpasset barn</a:t>
            </a:r>
            <a:r>
              <a:rPr lang="nb-NO" altLang="nb-NO" sz="2400" dirty="0"/>
              <a:t>: Underlegenhet, lydighet, fryktsomhet, skyldfølelse</a:t>
            </a:r>
          </a:p>
          <a:p>
            <a:pPr marL="0" indent="0">
              <a:buNone/>
              <a:defRPr/>
            </a:pPr>
            <a:endParaRPr lang="nb-NO" altLang="nb-NO" sz="2400" dirty="0"/>
          </a:p>
        </p:txBody>
      </p:sp>
      <p:pic>
        <p:nvPicPr>
          <p:cNvPr id="11268" name="Picture 4" descr="Turnaround_logo Word 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Bilde 6" descr="guilty-pupp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0276" y="690563"/>
            <a:ext cx="19796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Bilde 4" descr="Videogames e violência: muito barulho por nada - Nintendo Blas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6264" y="4105275"/>
            <a:ext cx="26130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Bilde 5" descr="... , Katherine, and Norah | all galleries &gt;&gt; Norway 2005 &gt; Sinnatagge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3139" y="473076"/>
            <a:ext cx="170338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Sylinder 7"/>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7461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b-NO" altLang="nb-NO"/>
              <a:t>”Voksentilstanden”</a:t>
            </a:r>
          </a:p>
        </p:txBody>
      </p:sp>
      <p:sp>
        <p:nvSpPr>
          <p:cNvPr id="13315" name="Rectangle 3"/>
          <p:cNvSpPr>
            <a:spLocks noGrp="1" noChangeArrowheads="1"/>
          </p:cNvSpPr>
          <p:nvPr>
            <p:ph type="body" idx="1"/>
          </p:nvPr>
        </p:nvSpPr>
        <p:spPr/>
        <p:txBody>
          <a:bodyPr/>
          <a:lstStyle/>
          <a:p>
            <a:pPr eaLnBrk="1" hangingPunct="1"/>
            <a:r>
              <a:rPr lang="nb-NO" altLang="nb-NO"/>
              <a:t>Kontrollerer data lagret i ”Barn” og ”forelder”</a:t>
            </a:r>
          </a:p>
          <a:p>
            <a:pPr eaLnBrk="1" hangingPunct="1"/>
            <a:r>
              <a:rPr lang="nb-NO" altLang="nb-NO"/>
              <a:t>Saklig</a:t>
            </a:r>
          </a:p>
          <a:p>
            <a:pPr eaLnBrk="1" hangingPunct="1"/>
            <a:r>
              <a:rPr lang="nb-NO" altLang="nb-NO"/>
              <a:t>Vurderende</a:t>
            </a:r>
          </a:p>
          <a:p>
            <a:pPr eaLnBrk="1" hangingPunct="1"/>
            <a:r>
              <a:rPr lang="nb-NO" altLang="nb-NO"/>
              <a:t>Oppklarende</a:t>
            </a:r>
          </a:p>
          <a:p>
            <a:pPr eaLnBrk="1" hangingPunct="1"/>
            <a:endParaRPr lang="nb-NO" altLang="nb-NO"/>
          </a:p>
        </p:txBody>
      </p:sp>
      <p:pic>
        <p:nvPicPr>
          <p:cNvPr id="13316" name="Picture 4" descr="Turnaround_logo Word 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Bild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25700"/>
            <a:ext cx="324643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57351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http://2.bp.blogspot.com/-A02V47t4h6I/Ui7azqQfb6I/AAAAAAAABDc/Oq4BOrFmefk/s1600/555.png"/>
          <p:cNvPicPr>
            <a:picLocks noChangeAspect="1" noChangeArrowheads="1"/>
          </p:cNvPicPr>
          <p:nvPr/>
        </p:nvPicPr>
        <p:blipFill>
          <a:blip r:embed="rId3">
            <a:extLst>
              <a:ext uri="{28A0092B-C50C-407E-A947-70E740481C1C}">
                <a14:useLocalDpi xmlns:a14="http://schemas.microsoft.com/office/drawing/2010/main" val="0"/>
              </a:ext>
            </a:extLst>
          </a:blip>
          <a:srcRect l="1053" t="2911" r="2557" b="2888"/>
          <a:stretch>
            <a:fillRect/>
          </a:stretch>
        </p:blipFill>
        <p:spPr bwMode="auto">
          <a:xfrm>
            <a:off x="2359025" y="1279525"/>
            <a:ext cx="5494338" cy="4465638"/>
          </a:xfrm>
          <a:prstGeom prst="rect">
            <a:avLst/>
          </a:prstGeom>
          <a:solidFill>
            <a:srgbClr val="2465CA"/>
          </a:solidFill>
          <a:ln>
            <a:noFill/>
          </a:ln>
        </p:spPr>
      </p:pic>
      <p:pic>
        <p:nvPicPr>
          <p:cNvPr id="15363" name="Picture 10" descr="http://2.bp.blogspot.com/-A02V47t4h6I/Ui7azqQfb6I/AAAAAAAABDc/Oq4BOrFmefk/s1600/555.png"/>
          <p:cNvPicPr>
            <a:picLocks noChangeAspect="1" noChangeArrowheads="1"/>
          </p:cNvPicPr>
          <p:nvPr/>
        </p:nvPicPr>
        <p:blipFill>
          <a:blip r:embed="rId4">
            <a:extLst>
              <a:ext uri="{28A0092B-C50C-407E-A947-70E740481C1C}">
                <a14:useLocalDpi xmlns:a14="http://schemas.microsoft.com/office/drawing/2010/main" val="0"/>
              </a:ext>
            </a:extLst>
          </a:blip>
          <a:srcRect l="64877" t="1575" r="1300" b="822"/>
          <a:stretch>
            <a:fillRect/>
          </a:stretch>
        </p:blipFill>
        <p:spPr bwMode="auto">
          <a:xfrm>
            <a:off x="7868849" y="1278970"/>
            <a:ext cx="18716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ildeforklaring formet som en sky 1"/>
          <p:cNvSpPr/>
          <p:nvPr/>
        </p:nvSpPr>
        <p:spPr>
          <a:xfrm>
            <a:off x="7578725" y="2852739"/>
            <a:ext cx="287338" cy="288925"/>
          </a:xfrm>
          <a:prstGeom prst="cloudCallout">
            <a:avLst/>
          </a:prstGeom>
          <a:solidFill>
            <a:srgbClr val="2465CA"/>
          </a:solidFill>
          <a:ln>
            <a:solidFill>
              <a:srgbClr val="246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3" name="Likebent trekant 2"/>
          <p:cNvSpPr/>
          <p:nvPr/>
        </p:nvSpPr>
        <p:spPr>
          <a:xfrm rot="3611148" flipH="1">
            <a:off x="7760429" y="3926348"/>
            <a:ext cx="289829" cy="1016892"/>
          </a:xfrm>
          <a:prstGeom prst="triangle">
            <a:avLst>
              <a:gd name="adj" fmla="val 0"/>
            </a:avLst>
          </a:prstGeom>
          <a:solidFill>
            <a:srgbClr val="0070C0"/>
          </a:solidFill>
          <a:ln>
            <a:solidFill>
              <a:srgbClr val="246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4" name="Likebent trekant 3"/>
          <p:cNvSpPr/>
          <p:nvPr/>
        </p:nvSpPr>
        <p:spPr>
          <a:xfrm rot="5400000">
            <a:off x="7633494" y="1511376"/>
            <a:ext cx="177800" cy="1125538"/>
          </a:xfrm>
          <a:prstGeom prst="triangle">
            <a:avLst/>
          </a:prstGeom>
          <a:solidFill>
            <a:srgbClr val="2465CA"/>
          </a:solidFill>
          <a:ln>
            <a:solidFill>
              <a:srgbClr val="2465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5367" name="Tittel 8"/>
          <p:cNvSpPr>
            <a:spLocks noGrp="1"/>
          </p:cNvSpPr>
          <p:nvPr>
            <p:ph type="title"/>
          </p:nvPr>
        </p:nvSpPr>
        <p:spPr>
          <a:xfrm>
            <a:off x="1981200" y="277814"/>
            <a:ext cx="8229600" cy="746125"/>
          </a:xfrm>
        </p:spPr>
        <p:txBody>
          <a:bodyPr/>
          <a:lstStyle/>
          <a:p>
            <a:r>
              <a:rPr lang="nb-NO" altLang="nb-NO">
                <a:solidFill>
                  <a:srgbClr val="003399"/>
                </a:solidFill>
              </a:rPr>
              <a:t>Tilstander påvirker kommunikasjonen</a:t>
            </a:r>
            <a:endParaRPr lang="nb-NO" altLang="nb-NO"/>
          </a:p>
        </p:txBody>
      </p:sp>
      <p:sp>
        <p:nvSpPr>
          <p:cNvPr id="5" name="TekstSylinder 4"/>
          <p:cNvSpPr txBox="1"/>
          <p:nvPr/>
        </p:nvSpPr>
        <p:spPr>
          <a:xfrm>
            <a:off x="4907868" y="1556793"/>
            <a:ext cx="2376264" cy="584775"/>
          </a:xfrm>
          <a:prstGeom prst="rect">
            <a:avLst/>
          </a:prstGeom>
          <a:solidFill>
            <a:srgbClr val="2465CA"/>
          </a:solidFill>
        </p:spPr>
        <p:txBody>
          <a:bodyPr wrap="square" rtlCol="0">
            <a:spAutoFit/>
          </a:bodyPr>
          <a:lstStyle/>
          <a:p>
            <a:r>
              <a:rPr lang="nb-NO" sz="1600" dirty="0">
                <a:solidFill>
                  <a:schemeClr val="accent3"/>
                </a:solidFill>
              </a:rPr>
              <a:t>Du må! Du skal! Fy! Aldri! Ikke! Skam deg!</a:t>
            </a:r>
          </a:p>
        </p:txBody>
      </p:sp>
      <p:sp>
        <p:nvSpPr>
          <p:cNvPr id="6" name="TekstSylinder 5"/>
          <p:cNvSpPr txBox="1"/>
          <p:nvPr/>
        </p:nvSpPr>
        <p:spPr>
          <a:xfrm>
            <a:off x="4727849" y="3141664"/>
            <a:ext cx="2850876" cy="646331"/>
          </a:xfrm>
          <a:prstGeom prst="rect">
            <a:avLst/>
          </a:prstGeom>
          <a:solidFill>
            <a:srgbClr val="2465CA"/>
          </a:solidFill>
        </p:spPr>
        <p:txBody>
          <a:bodyPr wrap="square" rtlCol="0">
            <a:spAutoFit/>
          </a:bodyPr>
          <a:lstStyle/>
          <a:p>
            <a:r>
              <a:rPr lang="nb-NO" dirty="0">
                <a:solidFill>
                  <a:schemeClr val="bg1"/>
                </a:solidFill>
              </a:rPr>
              <a:t>Hvordan løse? Hva? Når? Når? </a:t>
            </a:r>
          </a:p>
        </p:txBody>
      </p:sp>
      <p:sp>
        <p:nvSpPr>
          <p:cNvPr id="7" name="TekstSylinder 6"/>
          <p:cNvSpPr txBox="1"/>
          <p:nvPr/>
        </p:nvSpPr>
        <p:spPr>
          <a:xfrm>
            <a:off x="4775336" y="3510995"/>
            <a:ext cx="2160239" cy="369332"/>
          </a:xfrm>
          <a:prstGeom prst="rect">
            <a:avLst/>
          </a:prstGeom>
          <a:solidFill>
            <a:srgbClr val="2465CA"/>
          </a:solidFill>
        </p:spPr>
        <p:txBody>
          <a:bodyPr wrap="square" rtlCol="0">
            <a:spAutoFit/>
          </a:bodyPr>
          <a:lstStyle/>
          <a:p>
            <a:r>
              <a:rPr lang="nb-NO" dirty="0" err="1">
                <a:solidFill>
                  <a:schemeClr val="bg1"/>
                </a:solidFill>
              </a:rPr>
              <a:t>Hmm</a:t>
            </a:r>
            <a:r>
              <a:rPr lang="nb-NO" dirty="0">
                <a:solidFill>
                  <a:schemeClr val="bg1"/>
                </a:solidFill>
              </a:rPr>
              <a:t>. Lurer på?</a:t>
            </a:r>
          </a:p>
        </p:txBody>
      </p:sp>
      <p:sp>
        <p:nvSpPr>
          <p:cNvPr id="8" name="TekstSylinder 7"/>
          <p:cNvSpPr txBox="1"/>
          <p:nvPr/>
        </p:nvSpPr>
        <p:spPr>
          <a:xfrm>
            <a:off x="4772559" y="4561855"/>
            <a:ext cx="2761456" cy="646331"/>
          </a:xfrm>
          <a:prstGeom prst="rect">
            <a:avLst/>
          </a:prstGeom>
          <a:solidFill>
            <a:srgbClr val="2465CA"/>
          </a:solidFill>
        </p:spPr>
        <p:txBody>
          <a:bodyPr wrap="square" rtlCol="0">
            <a:spAutoFit/>
          </a:bodyPr>
          <a:lstStyle/>
          <a:p>
            <a:r>
              <a:rPr lang="nb-NO" dirty="0" err="1">
                <a:solidFill>
                  <a:schemeClr val="bg1"/>
                </a:solidFill>
              </a:rPr>
              <a:t>Ååå</a:t>
            </a:r>
            <a:r>
              <a:rPr lang="nb-NO" dirty="0">
                <a:solidFill>
                  <a:schemeClr val="bg1"/>
                </a:solidFill>
              </a:rPr>
              <a:t> nei!!!!    </a:t>
            </a:r>
            <a:r>
              <a:rPr lang="nb-NO" dirty="0" err="1">
                <a:solidFill>
                  <a:schemeClr val="bg1"/>
                </a:solidFill>
              </a:rPr>
              <a:t>Buhuuuu</a:t>
            </a:r>
            <a:r>
              <a:rPr lang="nb-NO" dirty="0">
                <a:solidFill>
                  <a:schemeClr val="bg1"/>
                </a:solidFill>
              </a:rPr>
              <a:t>!!!</a:t>
            </a:r>
          </a:p>
          <a:p>
            <a:r>
              <a:rPr lang="nb-NO" dirty="0">
                <a:solidFill>
                  <a:schemeClr val="bg1"/>
                </a:solidFill>
              </a:rPr>
              <a:t>Vil ikke!!! Jeg nekter! </a:t>
            </a:r>
          </a:p>
        </p:txBody>
      </p:sp>
    </p:spTree>
    <p:extLst>
      <p:ext uri="{BB962C8B-B14F-4D97-AF65-F5344CB8AC3E}">
        <p14:creationId xmlns:p14="http://schemas.microsoft.com/office/powerpoint/2010/main" val="1258569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e 3" descr="external image argument-clip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052513"/>
            <a:ext cx="514032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Bild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407932">
            <a:off x="2079630" y="1434144"/>
            <a:ext cx="3508798" cy="350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Turnaround_logo Word et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2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014538" y="277814"/>
            <a:ext cx="7739062" cy="1139825"/>
          </a:xfrm>
        </p:spPr>
        <p:txBody>
          <a:bodyPr/>
          <a:lstStyle/>
          <a:p>
            <a:pPr eaLnBrk="1" hangingPunct="1"/>
            <a:r>
              <a:rPr lang="nb-NO" altLang="nb-NO" sz="3800" dirty="0"/>
              <a:t>Konfliktens typiske tilstander</a:t>
            </a:r>
          </a:p>
        </p:txBody>
      </p:sp>
      <p:sp>
        <p:nvSpPr>
          <p:cNvPr id="19460" name="Oval 5"/>
          <p:cNvSpPr>
            <a:spLocks noChangeArrowheads="1"/>
          </p:cNvSpPr>
          <p:nvPr/>
        </p:nvSpPr>
        <p:spPr bwMode="auto">
          <a:xfrm>
            <a:off x="1981201" y="2681289"/>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V</a:t>
            </a:r>
          </a:p>
        </p:txBody>
      </p:sp>
      <p:sp>
        <p:nvSpPr>
          <p:cNvPr id="19461" name="Oval 6"/>
          <p:cNvSpPr>
            <a:spLocks noChangeArrowheads="1"/>
          </p:cNvSpPr>
          <p:nvPr/>
        </p:nvSpPr>
        <p:spPr bwMode="auto">
          <a:xfrm>
            <a:off x="1990726" y="3760788"/>
            <a:ext cx="1152525" cy="1058862"/>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err="1"/>
              <a:t>tB</a:t>
            </a:r>
            <a:endParaRPr lang="nb-NO" altLang="nb-NO" sz="3600" b="1" dirty="0"/>
          </a:p>
        </p:txBody>
      </p:sp>
      <p:sp>
        <p:nvSpPr>
          <p:cNvPr id="19462" name="Oval 8"/>
          <p:cNvSpPr>
            <a:spLocks noChangeArrowheads="1"/>
          </p:cNvSpPr>
          <p:nvPr/>
        </p:nvSpPr>
        <p:spPr bwMode="auto">
          <a:xfrm>
            <a:off x="4486276" y="1595438"/>
            <a:ext cx="1152525" cy="1008062"/>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a:t>FK</a:t>
            </a:r>
          </a:p>
        </p:txBody>
      </p:sp>
      <p:sp>
        <p:nvSpPr>
          <p:cNvPr id="19463" name="Oval 9"/>
          <p:cNvSpPr>
            <a:spLocks noChangeArrowheads="1"/>
          </p:cNvSpPr>
          <p:nvPr/>
        </p:nvSpPr>
        <p:spPr bwMode="auto">
          <a:xfrm>
            <a:off x="4478339" y="2603501"/>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V</a:t>
            </a:r>
          </a:p>
        </p:txBody>
      </p:sp>
      <p:sp>
        <p:nvSpPr>
          <p:cNvPr id="19464" name="Oval 10"/>
          <p:cNvSpPr>
            <a:spLocks noChangeArrowheads="1"/>
          </p:cNvSpPr>
          <p:nvPr/>
        </p:nvSpPr>
        <p:spPr bwMode="auto">
          <a:xfrm>
            <a:off x="4486276" y="3660776"/>
            <a:ext cx="1152525" cy="1058863"/>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err="1"/>
              <a:t>tB</a:t>
            </a:r>
            <a:endParaRPr lang="nb-NO" altLang="nb-NO" sz="3600" b="1" dirty="0"/>
          </a:p>
        </p:txBody>
      </p:sp>
      <p:sp>
        <p:nvSpPr>
          <p:cNvPr id="19465" name="Line 14"/>
          <p:cNvSpPr>
            <a:spLocks noChangeShapeType="1"/>
          </p:cNvSpPr>
          <p:nvPr/>
        </p:nvSpPr>
        <p:spPr bwMode="auto">
          <a:xfrm>
            <a:off x="3071665" y="2439300"/>
            <a:ext cx="1447949" cy="1493757"/>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sp>
        <p:nvSpPr>
          <p:cNvPr id="19466" name="Line 15"/>
          <p:cNvSpPr>
            <a:spLocks noChangeShapeType="1"/>
          </p:cNvSpPr>
          <p:nvPr/>
        </p:nvSpPr>
        <p:spPr bwMode="auto">
          <a:xfrm flipH="1" flipV="1">
            <a:off x="7324724" y="2276872"/>
            <a:ext cx="1206501" cy="0"/>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pic>
        <p:nvPicPr>
          <p:cNvPr id="19467" name="Picture 18" descr="Turnaround_logo Word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582" y="5308601"/>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Oval 8"/>
          <p:cNvSpPr>
            <a:spLocks noChangeArrowheads="1"/>
          </p:cNvSpPr>
          <p:nvPr/>
        </p:nvSpPr>
        <p:spPr bwMode="auto">
          <a:xfrm>
            <a:off x="2014539" y="1624013"/>
            <a:ext cx="1152525" cy="1008062"/>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KF</a:t>
            </a:r>
          </a:p>
        </p:txBody>
      </p:sp>
      <p:sp>
        <p:nvSpPr>
          <p:cNvPr id="19469" name="Oval 8"/>
          <p:cNvSpPr>
            <a:spLocks noChangeArrowheads="1"/>
          </p:cNvSpPr>
          <p:nvPr/>
        </p:nvSpPr>
        <p:spPr bwMode="auto">
          <a:xfrm>
            <a:off x="6178551" y="1624013"/>
            <a:ext cx="1152525" cy="1008062"/>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KF</a:t>
            </a:r>
          </a:p>
        </p:txBody>
      </p:sp>
      <p:sp>
        <p:nvSpPr>
          <p:cNvPr id="19470" name="Oval 9"/>
          <p:cNvSpPr>
            <a:spLocks noChangeArrowheads="1"/>
          </p:cNvSpPr>
          <p:nvPr/>
        </p:nvSpPr>
        <p:spPr bwMode="auto">
          <a:xfrm>
            <a:off x="6172201" y="2632076"/>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V</a:t>
            </a:r>
          </a:p>
        </p:txBody>
      </p:sp>
      <p:sp>
        <p:nvSpPr>
          <p:cNvPr id="19471" name="Oval 10"/>
          <p:cNvSpPr>
            <a:spLocks noChangeArrowheads="1"/>
          </p:cNvSpPr>
          <p:nvPr/>
        </p:nvSpPr>
        <p:spPr bwMode="auto">
          <a:xfrm>
            <a:off x="6178551" y="3689351"/>
            <a:ext cx="1152525" cy="1058863"/>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B</a:t>
            </a:r>
          </a:p>
        </p:txBody>
      </p:sp>
      <p:sp>
        <p:nvSpPr>
          <p:cNvPr id="19472" name="Oval 8"/>
          <p:cNvSpPr>
            <a:spLocks noChangeArrowheads="1"/>
          </p:cNvSpPr>
          <p:nvPr/>
        </p:nvSpPr>
        <p:spPr bwMode="auto">
          <a:xfrm>
            <a:off x="8531226" y="1595438"/>
            <a:ext cx="1152525" cy="1008062"/>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KF</a:t>
            </a:r>
          </a:p>
        </p:txBody>
      </p:sp>
      <p:sp>
        <p:nvSpPr>
          <p:cNvPr id="19473" name="Oval 9"/>
          <p:cNvSpPr>
            <a:spLocks noChangeArrowheads="1"/>
          </p:cNvSpPr>
          <p:nvPr/>
        </p:nvSpPr>
        <p:spPr bwMode="auto">
          <a:xfrm>
            <a:off x="8524876" y="2603501"/>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V</a:t>
            </a:r>
          </a:p>
        </p:txBody>
      </p:sp>
      <p:sp>
        <p:nvSpPr>
          <p:cNvPr id="19474" name="Oval 10"/>
          <p:cNvSpPr>
            <a:spLocks noChangeArrowheads="1"/>
          </p:cNvSpPr>
          <p:nvPr/>
        </p:nvSpPr>
        <p:spPr bwMode="auto">
          <a:xfrm>
            <a:off x="8531226" y="3660776"/>
            <a:ext cx="1152525" cy="1058863"/>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err="1"/>
              <a:t>nB</a:t>
            </a:r>
            <a:endParaRPr lang="nb-NO" altLang="nb-NO" sz="3600" b="1" dirty="0"/>
          </a:p>
        </p:txBody>
      </p:sp>
      <p:sp>
        <p:nvSpPr>
          <p:cNvPr id="19476" name="Line 14"/>
          <p:cNvSpPr>
            <a:spLocks noChangeShapeType="1"/>
          </p:cNvSpPr>
          <p:nvPr/>
        </p:nvSpPr>
        <p:spPr bwMode="auto">
          <a:xfrm flipV="1">
            <a:off x="7337426" y="1997076"/>
            <a:ext cx="1274763" cy="9525"/>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sp>
        <p:nvSpPr>
          <p:cNvPr id="33" name="TekstSylinder 32"/>
          <p:cNvSpPr txBox="1"/>
          <p:nvPr/>
        </p:nvSpPr>
        <p:spPr>
          <a:xfrm>
            <a:off x="7577139" y="5915025"/>
            <a:ext cx="2200275" cy="306388"/>
          </a:xfrm>
          <a:prstGeom prst="rect">
            <a:avLst/>
          </a:prstGeom>
          <a:noFill/>
        </p:spPr>
        <p:txBody>
          <a:bodyPr>
            <a:spAutoFit/>
          </a:bodyPr>
          <a:lstStyle/>
          <a:p>
            <a:pPr>
              <a:defRPr/>
            </a:pPr>
            <a:r>
              <a:rPr lang="nb-NO" sz="1400" dirty="0">
                <a:solidFill>
                  <a:schemeClr val="accent1">
                    <a:lumMod val="75000"/>
                  </a:schemeClr>
                </a:solidFill>
                <a:latin typeface="Lucida Handwriting" panose="03010101010101010101" pitchFamily="66" charset="0"/>
              </a:rPr>
              <a:t>Eva  M. Solem</a:t>
            </a:r>
          </a:p>
        </p:txBody>
      </p:sp>
      <p:sp>
        <p:nvSpPr>
          <p:cNvPr id="22" name="Line 15"/>
          <p:cNvSpPr>
            <a:spLocks noChangeShapeType="1"/>
          </p:cNvSpPr>
          <p:nvPr/>
        </p:nvSpPr>
        <p:spPr bwMode="auto">
          <a:xfrm flipH="1">
            <a:off x="3063727" y="2501280"/>
            <a:ext cx="1598761" cy="1431777"/>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sp>
        <p:nvSpPr>
          <p:cNvPr id="23" name="Line 15"/>
          <p:cNvSpPr>
            <a:spLocks noChangeShapeType="1"/>
          </p:cNvSpPr>
          <p:nvPr/>
        </p:nvSpPr>
        <p:spPr bwMode="auto">
          <a:xfrm flipH="1" flipV="1">
            <a:off x="7176120" y="2501279"/>
            <a:ext cx="1436068" cy="1431777"/>
          </a:xfrm>
          <a:prstGeom prst="line">
            <a:avLst/>
          </a:prstGeom>
          <a:noFill/>
          <a:ln w="60325">
            <a:solidFill>
              <a:srgbClr val="FFCCCC"/>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nb-NO"/>
          </a:p>
        </p:txBody>
      </p:sp>
    </p:spTree>
    <p:extLst>
      <p:ext uri="{BB962C8B-B14F-4D97-AF65-F5344CB8AC3E}">
        <p14:creationId xmlns:p14="http://schemas.microsoft.com/office/powerpoint/2010/main" val="247104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981201" y="1382713"/>
            <a:ext cx="5986463" cy="4530725"/>
          </a:xfrm>
        </p:spPr>
        <p:txBody>
          <a:bodyPr/>
          <a:lstStyle/>
          <a:p>
            <a:pPr eaLnBrk="1" hangingPunct="1">
              <a:buFont typeface="Wingdings" panose="05000000000000000000" pitchFamily="2" charset="2"/>
              <a:buNone/>
            </a:pPr>
            <a:endParaRPr lang="nb-NO" altLang="nb-NO" sz="3600" b="1" dirty="0"/>
          </a:p>
        </p:txBody>
      </p:sp>
      <p:sp>
        <p:nvSpPr>
          <p:cNvPr id="20483" name="Oval 4"/>
          <p:cNvSpPr>
            <a:spLocks noChangeArrowheads="1"/>
          </p:cNvSpPr>
          <p:nvPr/>
        </p:nvSpPr>
        <p:spPr bwMode="auto">
          <a:xfrm>
            <a:off x="2495551" y="2133601"/>
            <a:ext cx="1152525" cy="1008063"/>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200"/>
              <a:t>F</a:t>
            </a:r>
          </a:p>
        </p:txBody>
      </p:sp>
      <p:sp>
        <p:nvSpPr>
          <p:cNvPr id="20484" name="Oval 5"/>
          <p:cNvSpPr>
            <a:spLocks noChangeArrowheads="1"/>
          </p:cNvSpPr>
          <p:nvPr/>
        </p:nvSpPr>
        <p:spPr bwMode="auto">
          <a:xfrm>
            <a:off x="2495551" y="3141664"/>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a:t>V</a:t>
            </a:r>
          </a:p>
        </p:txBody>
      </p:sp>
      <p:sp>
        <p:nvSpPr>
          <p:cNvPr id="20485" name="Oval 6"/>
          <p:cNvSpPr>
            <a:spLocks noChangeArrowheads="1"/>
          </p:cNvSpPr>
          <p:nvPr/>
        </p:nvSpPr>
        <p:spPr bwMode="auto">
          <a:xfrm>
            <a:off x="2495551" y="4221163"/>
            <a:ext cx="1152525" cy="1058862"/>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a:t>B</a:t>
            </a:r>
          </a:p>
        </p:txBody>
      </p:sp>
      <p:sp>
        <p:nvSpPr>
          <p:cNvPr id="20486" name="Oval 8"/>
          <p:cNvSpPr>
            <a:spLocks noChangeArrowheads="1"/>
          </p:cNvSpPr>
          <p:nvPr/>
        </p:nvSpPr>
        <p:spPr bwMode="auto">
          <a:xfrm>
            <a:off x="5448301" y="2133601"/>
            <a:ext cx="1152525" cy="1008063"/>
          </a:xfrm>
          <a:prstGeom prst="ellipse">
            <a:avLst/>
          </a:prstGeom>
          <a:solidFill>
            <a:srgbClr val="CC33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dirty="0"/>
              <a:t>F</a:t>
            </a:r>
          </a:p>
        </p:txBody>
      </p:sp>
      <p:sp>
        <p:nvSpPr>
          <p:cNvPr id="20487" name="Oval 9"/>
          <p:cNvSpPr>
            <a:spLocks noChangeArrowheads="1"/>
          </p:cNvSpPr>
          <p:nvPr/>
        </p:nvSpPr>
        <p:spPr bwMode="auto">
          <a:xfrm>
            <a:off x="5448301" y="3141664"/>
            <a:ext cx="1152525" cy="105727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V</a:t>
            </a:r>
          </a:p>
        </p:txBody>
      </p:sp>
      <p:sp>
        <p:nvSpPr>
          <p:cNvPr id="20488" name="Oval 10"/>
          <p:cNvSpPr>
            <a:spLocks noChangeArrowheads="1"/>
          </p:cNvSpPr>
          <p:nvPr/>
        </p:nvSpPr>
        <p:spPr bwMode="auto">
          <a:xfrm>
            <a:off x="5448301" y="4221163"/>
            <a:ext cx="1152525" cy="1058862"/>
          </a:xfrm>
          <a:prstGeom prst="ellipse">
            <a:avLst/>
          </a:prstGeom>
          <a:solidFill>
            <a:srgbClr val="FFCC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b-NO" altLang="nb-NO" sz="3600" b="1"/>
              <a:t>B</a:t>
            </a:r>
          </a:p>
        </p:txBody>
      </p:sp>
      <p:sp>
        <p:nvSpPr>
          <p:cNvPr id="20489" name="Line 15"/>
          <p:cNvSpPr>
            <a:spLocks noChangeShapeType="1"/>
          </p:cNvSpPr>
          <p:nvPr/>
        </p:nvSpPr>
        <p:spPr bwMode="auto">
          <a:xfrm flipH="1">
            <a:off x="3648076" y="2492375"/>
            <a:ext cx="1800225" cy="0"/>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sp>
        <p:nvSpPr>
          <p:cNvPr id="20490" name="Line 16"/>
          <p:cNvSpPr>
            <a:spLocks noChangeShapeType="1"/>
          </p:cNvSpPr>
          <p:nvPr/>
        </p:nvSpPr>
        <p:spPr bwMode="auto">
          <a:xfrm flipH="1" flipV="1">
            <a:off x="3648076" y="2924176"/>
            <a:ext cx="1870075" cy="1585913"/>
          </a:xfrm>
          <a:prstGeom prst="line">
            <a:avLst/>
          </a:prstGeom>
          <a:noFill/>
          <a:ln w="60325">
            <a:solidFill>
              <a:srgbClr val="FFCCCC"/>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pic>
        <p:nvPicPr>
          <p:cNvPr id="20491" name="Picture 18" descr="Turnaround_logo Word e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413" y="5445126"/>
            <a:ext cx="855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Line 15"/>
          <p:cNvSpPr>
            <a:spLocks noChangeShapeType="1"/>
          </p:cNvSpPr>
          <p:nvPr/>
        </p:nvSpPr>
        <p:spPr bwMode="auto">
          <a:xfrm flipH="1">
            <a:off x="3648075" y="2924176"/>
            <a:ext cx="1798638" cy="1584325"/>
          </a:xfrm>
          <a:prstGeom prst="line">
            <a:avLst/>
          </a:prstGeom>
          <a:noFill/>
          <a:ln w="60325">
            <a:solidFill>
              <a:srgbClr val="993300"/>
            </a:solidFill>
            <a:round/>
            <a:headEnd/>
            <a:tailEnd type="stealth" w="med" len="med"/>
          </a:ln>
          <a:extLst>
            <a:ext uri="{909E8E84-426E-40DD-AFC4-6F175D3DCCD1}">
              <a14:hiddenFill xmlns:a14="http://schemas.microsoft.com/office/drawing/2010/main">
                <a:noFill/>
              </a14:hiddenFill>
            </a:ext>
          </a:extLst>
        </p:spPr>
        <p:txBody>
          <a:bodyPr/>
          <a:lstStyle/>
          <a:p>
            <a:endParaRPr lang="nb-NO"/>
          </a:p>
        </p:txBody>
      </p:sp>
      <p:sp>
        <p:nvSpPr>
          <p:cNvPr id="20494" name="Tittel 1"/>
          <p:cNvSpPr>
            <a:spLocks noGrp="1"/>
          </p:cNvSpPr>
          <p:nvPr>
            <p:ph type="title"/>
          </p:nvPr>
        </p:nvSpPr>
        <p:spPr/>
        <p:txBody>
          <a:bodyPr/>
          <a:lstStyle/>
          <a:p>
            <a:r>
              <a:rPr lang="nb-NO" altLang="nb-NO" dirty="0"/>
              <a:t>Konflikt? Hent fram Voksentilstand</a:t>
            </a:r>
          </a:p>
        </p:txBody>
      </p:sp>
      <p:graphicFrame>
        <p:nvGraphicFramePr>
          <p:cNvPr id="2" name="Diagram 1"/>
          <p:cNvGraphicFramePr/>
          <p:nvPr/>
        </p:nvGraphicFramePr>
        <p:xfrm>
          <a:off x="3684904" y="3321050"/>
          <a:ext cx="1726976" cy="69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06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2888" y="397962"/>
            <a:ext cx="10972800" cy="1139825"/>
          </a:xfrm>
        </p:spPr>
        <p:txBody>
          <a:bodyPr/>
          <a:lstStyle/>
          <a:p>
            <a:r>
              <a:rPr lang="nb-NO" dirty="0"/>
              <a:t>Destruktiv spiral som suger alle inn.</a:t>
            </a:r>
          </a:p>
        </p:txBody>
      </p:sp>
      <p:pic>
        <p:nvPicPr>
          <p:cNvPr id="1042" name="Picture 18"/>
          <p:cNvPicPr>
            <a:picLocks noGrp="1" noChangeAspect="1" noChangeArrowheads="1"/>
          </p:cNvPicPr>
          <p:nvPr>
            <p:ph idx="1"/>
          </p:nvPr>
        </p:nvPicPr>
        <p:blipFill>
          <a:blip r:embed="rId3" cstate="print"/>
          <a:srcRect/>
          <a:stretch>
            <a:fillRect/>
          </a:stretch>
        </p:blipFill>
        <p:spPr bwMode="auto">
          <a:xfrm>
            <a:off x="2058920" y="1365687"/>
            <a:ext cx="8460736" cy="4752527"/>
          </a:xfrm>
          <a:prstGeom prst="rect">
            <a:avLst/>
          </a:prstGeom>
          <a:noFill/>
          <a:ln w="9525">
            <a:noFill/>
            <a:miter lim="800000"/>
            <a:headEnd/>
            <a:tailEnd/>
          </a:ln>
          <a:effectLst/>
        </p:spPr>
      </p:pic>
      <p:sp>
        <p:nvSpPr>
          <p:cNvPr id="3" name="TekstSylinder 2"/>
          <p:cNvSpPr txBox="1"/>
          <p:nvPr/>
        </p:nvSpPr>
        <p:spPr>
          <a:xfrm>
            <a:off x="5705041" y="3741951"/>
            <a:ext cx="1806498" cy="646331"/>
          </a:xfrm>
          <a:prstGeom prst="rect">
            <a:avLst/>
          </a:prstGeom>
          <a:noFill/>
        </p:spPr>
        <p:txBody>
          <a:bodyPr wrap="square" rtlCol="0">
            <a:spAutoFit/>
          </a:bodyPr>
          <a:lstStyle/>
          <a:p>
            <a:r>
              <a:rPr lang="nb-NO" dirty="0">
                <a:solidFill>
                  <a:srgbClr val="E9CB7F"/>
                </a:solidFill>
              </a:rPr>
              <a:t>Dårlige handlinger</a:t>
            </a:r>
          </a:p>
        </p:txBody>
      </p:sp>
      <p:sp>
        <p:nvSpPr>
          <p:cNvPr id="6" name="TekstSylinder 5"/>
          <p:cNvSpPr txBox="1"/>
          <p:nvPr/>
        </p:nvSpPr>
        <p:spPr>
          <a:xfrm>
            <a:off x="5928593" y="4844125"/>
            <a:ext cx="1806498" cy="646331"/>
          </a:xfrm>
          <a:prstGeom prst="rect">
            <a:avLst/>
          </a:prstGeom>
          <a:noFill/>
        </p:spPr>
        <p:txBody>
          <a:bodyPr wrap="square" rtlCol="0">
            <a:spAutoFit/>
          </a:bodyPr>
          <a:lstStyle/>
          <a:p>
            <a:r>
              <a:rPr lang="nb-NO" dirty="0">
                <a:solidFill>
                  <a:srgbClr val="E9CB7F"/>
                </a:solidFill>
              </a:rPr>
              <a:t>Nye dårlige handlinger</a:t>
            </a:r>
          </a:p>
        </p:txBody>
      </p:sp>
      <p:sp>
        <p:nvSpPr>
          <p:cNvPr id="7" name="TekstSylinder 6"/>
          <p:cNvSpPr txBox="1"/>
          <p:nvPr/>
        </p:nvSpPr>
        <p:spPr>
          <a:xfrm>
            <a:off x="3121232" y="4239114"/>
            <a:ext cx="2345474" cy="369332"/>
          </a:xfrm>
          <a:prstGeom prst="rect">
            <a:avLst/>
          </a:prstGeom>
          <a:noFill/>
        </p:spPr>
        <p:txBody>
          <a:bodyPr wrap="square" rtlCol="0">
            <a:spAutoFit/>
          </a:bodyPr>
          <a:lstStyle/>
          <a:p>
            <a:r>
              <a:rPr lang="nb-NO" dirty="0">
                <a:solidFill>
                  <a:srgbClr val="C06C10"/>
                </a:solidFill>
              </a:rPr>
              <a:t>Ansvarsfraskrivelse</a:t>
            </a:r>
          </a:p>
        </p:txBody>
      </p:sp>
      <p:sp>
        <p:nvSpPr>
          <p:cNvPr id="4" name="TekstSylinder 3"/>
          <p:cNvSpPr txBox="1"/>
          <p:nvPr/>
        </p:nvSpPr>
        <p:spPr>
          <a:xfrm>
            <a:off x="6831842" y="3507068"/>
            <a:ext cx="1717289" cy="369332"/>
          </a:xfrm>
          <a:prstGeom prst="rect">
            <a:avLst/>
          </a:prstGeom>
          <a:noFill/>
        </p:spPr>
        <p:txBody>
          <a:bodyPr wrap="square" rtlCol="0">
            <a:spAutoFit/>
          </a:bodyPr>
          <a:lstStyle/>
          <a:p>
            <a:r>
              <a:rPr lang="nb-NO" dirty="0">
                <a:solidFill>
                  <a:srgbClr val="E9CB7F"/>
                </a:solidFill>
              </a:rPr>
              <a:t>Offermentalitet</a:t>
            </a:r>
          </a:p>
        </p:txBody>
      </p:sp>
      <p:sp>
        <p:nvSpPr>
          <p:cNvPr id="5" name="TekstSylinder 4"/>
          <p:cNvSpPr txBox="1"/>
          <p:nvPr/>
        </p:nvSpPr>
        <p:spPr>
          <a:xfrm>
            <a:off x="4181824" y="3011473"/>
            <a:ext cx="1672682" cy="584775"/>
          </a:xfrm>
          <a:prstGeom prst="rect">
            <a:avLst/>
          </a:prstGeom>
          <a:noFill/>
        </p:spPr>
        <p:txBody>
          <a:bodyPr wrap="square" rtlCol="0">
            <a:spAutoFit/>
          </a:bodyPr>
          <a:lstStyle/>
          <a:p>
            <a:r>
              <a:rPr lang="nb-NO" sz="1600" dirty="0">
                <a:solidFill>
                  <a:srgbClr val="E9CB7F"/>
                </a:solidFill>
              </a:rPr>
              <a:t>Kritisk foreldremodus</a:t>
            </a:r>
          </a:p>
        </p:txBody>
      </p:sp>
      <p:sp>
        <p:nvSpPr>
          <p:cNvPr id="8" name="TekstSylinder 7"/>
          <p:cNvSpPr txBox="1"/>
          <p:nvPr/>
        </p:nvSpPr>
        <p:spPr>
          <a:xfrm>
            <a:off x="8092985" y="4946753"/>
            <a:ext cx="1490084" cy="307777"/>
          </a:xfrm>
          <a:prstGeom prst="rect">
            <a:avLst/>
          </a:prstGeom>
          <a:noFill/>
        </p:spPr>
        <p:txBody>
          <a:bodyPr wrap="square" rtlCol="0">
            <a:spAutoFit/>
          </a:bodyPr>
          <a:lstStyle/>
          <a:p>
            <a:r>
              <a:rPr lang="nb-NO" sz="1400" dirty="0">
                <a:solidFill>
                  <a:srgbClr val="C06C10"/>
                </a:solidFill>
              </a:rPr>
              <a:t>‘Trassig</a:t>
            </a:r>
            <a:r>
              <a:rPr lang="nb-NO" sz="1400" dirty="0">
                <a:solidFill>
                  <a:srgbClr val="E9CB7F"/>
                </a:solidFill>
              </a:rPr>
              <a:t> </a:t>
            </a:r>
            <a:r>
              <a:rPr lang="nb-NO" sz="1400" dirty="0">
                <a:solidFill>
                  <a:srgbClr val="C06C10"/>
                </a:solidFill>
              </a:rPr>
              <a:t>barn’</a:t>
            </a:r>
          </a:p>
        </p:txBody>
      </p:sp>
      <p:sp>
        <p:nvSpPr>
          <p:cNvPr id="9" name="Høyrebuet pil 8"/>
          <p:cNvSpPr/>
          <p:nvPr/>
        </p:nvSpPr>
        <p:spPr>
          <a:xfrm>
            <a:off x="4900411" y="4482512"/>
            <a:ext cx="965942" cy="921497"/>
          </a:xfrm>
          <a:prstGeom prst="curvedRightArrow">
            <a:avLst>
              <a:gd name="adj1" fmla="val 18853"/>
              <a:gd name="adj2" fmla="val 50000"/>
              <a:gd name="adj3" fmla="val 49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11"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
        <p:nvSpPr>
          <p:cNvPr id="12" name="TekstSylinder 11"/>
          <p:cNvSpPr txBox="1"/>
          <p:nvPr/>
        </p:nvSpPr>
        <p:spPr>
          <a:xfrm>
            <a:off x="9029572" y="6166216"/>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
        <p:nvSpPr>
          <p:cNvPr id="10" name="TekstSylinder 9"/>
          <p:cNvSpPr txBox="1"/>
          <p:nvPr/>
        </p:nvSpPr>
        <p:spPr>
          <a:xfrm>
            <a:off x="6681114" y="4474793"/>
            <a:ext cx="1660849" cy="369332"/>
          </a:xfrm>
          <a:prstGeom prst="rect">
            <a:avLst/>
          </a:prstGeom>
          <a:noFill/>
        </p:spPr>
        <p:txBody>
          <a:bodyPr wrap="square" rtlCol="0">
            <a:spAutoFit/>
          </a:bodyPr>
          <a:lstStyle/>
          <a:p>
            <a:r>
              <a:rPr lang="nb-NO" dirty="0">
                <a:solidFill>
                  <a:srgbClr val="C06C10"/>
                </a:solidFill>
              </a:rPr>
              <a:t>Rekruttering</a:t>
            </a:r>
          </a:p>
        </p:txBody>
      </p:sp>
    </p:spTree>
    <p:extLst>
      <p:ext uri="{BB962C8B-B14F-4D97-AF65-F5344CB8AC3E}">
        <p14:creationId xmlns:p14="http://schemas.microsoft.com/office/powerpoint/2010/main" val="107612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Uenighet og konflikt</a:t>
            </a:r>
          </a:p>
        </p:txBody>
      </p:sp>
      <p:sp>
        <p:nvSpPr>
          <p:cNvPr id="4" name="Plassholder for innhold 3"/>
          <p:cNvSpPr>
            <a:spLocks noGrp="1"/>
          </p:cNvSpPr>
          <p:nvPr>
            <p:ph sz="half" idx="1"/>
          </p:nvPr>
        </p:nvSpPr>
        <p:spPr>
          <a:xfrm>
            <a:off x="609600" y="1293020"/>
            <a:ext cx="5384800" cy="4530725"/>
          </a:xfrm>
        </p:spPr>
        <p:txBody>
          <a:bodyPr/>
          <a:lstStyle/>
          <a:p>
            <a:pPr marL="0" indent="0">
              <a:buNone/>
            </a:pPr>
            <a:r>
              <a:rPr lang="nb-NO" b="1" dirty="0"/>
              <a:t>Uenighet</a:t>
            </a:r>
          </a:p>
          <a:p>
            <a:pPr>
              <a:buFont typeface="Wingdings" panose="05000000000000000000" pitchFamily="2" charset="2"/>
              <a:buChar char="q"/>
            </a:pPr>
            <a:r>
              <a:rPr lang="nb-NO" dirty="0"/>
              <a:t>To eller flere individer </a:t>
            </a:r>
          </a:p>
          <a:p>
            <a:pPr>
              <a:buFont typeface="Wingdings" panose="05000000000000000000" pitchFamily="2" charset="2"/>
              <a:buChar char="q"/>
            </a:pPr>
            <a:r>
              <a:rPr lang="nb-NO" dirty="0"/>
              <a:t>med ulik oppfattelse, mening eller standpunkt i en sak</a:t>
            </a:r>
          </a:p>
        </p:txBody>
      </p:sp>
      <p:sp>
        <p:nvSpPr>
          <p:cNvPr id="5" name="Plassholder for innhold 4"/>
          <p:cNvSpPr>
            <a:spLocks noGrp="1"/>
          </p:cNvSpPr>
          <p:nvPr>
            <p:ph sz="half" idx="2"/>
          </p:nvPr>
        </p:nvSpPr>
        <p:spPr>
          <a:xfrm>
            <a:off x="6096000" y="1259682"/>
            <a:ext cx="5384800" cy="4530725"/>
          </a:xfrm>
        </p:spPr>
        <p:txBody>
          <a:bodyPr/>
          <a:lstStyle/>
          <a:p>
            <a:pPr marL="0" indent="0">
              <a:buNone/>
            </a:pPr>
            <a:r>
              <a:rPr lang="nb-NO" b="1" dirty="0"/>
              <a:t>Konflikt</a:t>
            </a:r>
          </a:p>
          <a:p>
            <a:pPr>
              <a:buFont typeface="Wingdings" panose="05000000000000000000" pitchFamily="2" charset="2"/>
              <a:buChar char="q"/>
            </a:pPr>
            <a:r>
              <a:rPr lang="nb-NO" dirty="0"/>
              <a:t>To eller flere individer</a:t>
            </a:r>
          </a:p>
          <a:p>
            <a:pPr>
              <a:buFont typeface="Wingdings" panose="05000000000000000000" pitchFamily="2" charset="2"/>
              <a:buChar char="q"/>
            </a:pPr>
            <a:r>
              <a:rPr lang="nb-NO" dirty="0"/>
              <a:t>i dynamisk relasjon</a:t>
            </a:r>
          </a:p>
          <a:p>
            <a:pPr>
              <a:buFont typeface="Wingdings" panose="05000000000000000000" pitchFamily="2" charset="2"/>
              <a:buChar char="q"/>
            </a:pPr>
            <a:r>
              <a:rPr lang="nb-NO" dirty="0"/>
              <a:t>og gjensidig avhengighet</a:t>
            </a:r>
          </a:p>
          <a:p>
            <a:pPr>
              <a:buFont typeface="Wingdings" panose="05000000000000000000" pitchFamily="2" charset="2"/>
              <a:buChar char="q"/>
            </a:pPr>
            <a:r>
              <a:rPr lang="nb-NO" dirty="0"/>
              <a:t>som over en viss tid</a:t>
            </a:r>
          </a:p>
          <a:p>
            <a:pPr>
              <a:buFont typeface="Wingdings" panose="05000000000000000000" pitchFamily="2" charset="2"/>
              <a:buChar char="q"/>
            </a:pPr>
            <a:r>
              <a:rPr lang="nb-NO" dirty="0"/>
              <a:t>hindrer hverandres måloppnåelse</a:t>
            </a:r>
          </a:p>
          <a:p>
            <a:pPr>
              <a:buFont typeface="Wingdings" panose="05000000000000000000" pitchFamily="2" charset="2"/>
              <a:buChar char="q"/>
            </a:pPr>
            <a:r>
              <a:rPr lang="nb-NO" dirty="0"/>
              <a:t>gjennom negativ bruk av makt</a:t>
            </a:r>
          </a:p>
          <a:p>
            <a:pPr>
              <a:buFont typeface="Wingdings" panose="05000000000000000000" pitchFamily="2" charset="2"/>
              <a:buChar char="q"/>
            </a:pPr>
            <a:endParaRPr lang="nb-NO" dirty="0"/>
          </a:p>
          <a:p>
            <a:endParaRPr lang="nb-NO" dirty="0"/>
          </a:p>
        </p:txBody>
      </p:sp>
      <p:pic>
        <p:nvPicPr>
          <p:cNvPr id="6" name="Picture 5" descr="Turnaround_logo Word etc"/>
          <p:cNvPicPr>
            <a:picLocks noChangeAspect="1" noChangeArrowheads="1"/>
          </p:cNvPicPr>
          <p:nvPr/>
        </p:nvPicPr>
        <p:blipFill>
          <a:blip r:embed="rId2" cstate="print"/>
          <a:srcRect/>
          <a:stretch>
            <a:fillRect/>
          </a:stretch>
        </p:blipFill>
        <p:spPr bwMode="auto">
          <a:xfrm>
            <a:off x="11080750" y="5699126"/>
            <a:ext cx="704850" cy="863600"/>
          </a:xfrm>
          <a:prstGeom prst="rect">
            <a:avLst/>
          </a:prstGeom>
          <a:noFill/>
          <a:ln w="9525">
            <a:noFill/>
            <a:miter lim="800000"/>
            <a:headEnd/>
            <a:tailEnd/>
          </a:ln>
        </p:spPr>
      </p:pic>
      <p:sp>
        <p:nvSpPr>
          <p:cNvPr id="8" name="TekstSylinder 7"/>
          <p:cNvSpPr txBox="1"/>
          <p:nvPr/>
        </p:nvSpPr>
        <p:spPr>
          <a:xfrm>
            <a:off x="8966718" y="5881688"/>
            <a:ext cx="2174048"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87840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57238" y="340520"/>
            <a:ext cx="8229600" cy="1371600"/>
          </a:xfrm>
        </p:spPr>
        <p:txBody>
          <a:bodyPr/>
          <a:lstStyle/>
          <a:p>
            <a:pPr eaLnBrk="1" hangingPunct="1"/>
            <a:r>
              <a:rPr lang="nb-NO" sz="3600" b="1"/>
              <a:t>Konfliktparadigme: </a:t>
            </a:r>
            <a:br>
              <a:rPr lang="nb-NO" sz="3600" b="1"/>
            </a:br>
            <a:r>
              <a:rPr lang="nb-NO" sz="2400"/>
              <a:t>Når alle handlinger tolkes slik at fiendebildet kan bekreftes</a:t>
            </a:r>
          </a:p>
        </p:txBody>
      </p:sp>
      <p:sp>
        <p:nvSpPr>
          <p:cNvPr id="13315" name="Oval 3"/>
          <p:cNvSpPr>
            <a:spLocks noChangeArrowheads="1"/>
          </p:cNvSpPr>
          <p:nvPr/>
        </p:nvSpPr>
        <p:spPr bwMode="auto">
          <a:xfrm>
            <a:off x="5087939" y="3644901"/>
            <a:ext cx="2376487" cy="1368425"/>
          </a:xfrm>
          <a:prstGeom prst="ellipse">
            <a:avLst/>
          </a:prstGeom>
          <a:solidFill>
            <a:srgbClr val="67BAD7"/>
          </a:solidFill>
          <a:ln w="9525">
            <a:solidFill>
              <a:schemeClr val="tx1"/>
            </a:solidFill>
            <a:round/>
            <a:headEnd/>
            <a:tailEnd/>
          </a:ln>
        </p:spPr>
        <p:txBody>
          <a:bodyPr wrap="none" anchor="ctr"/>
          <a:lstStyle/>
          <a:p>
            <a:endParaRPr lang="nb-NO"/>
          </a:p>
        </p:txBody>
      </p:sp>
      <p:sp>
        <p:nvSpPr>
          <p:cNvPr id="13316" name="Oval 4"/>
          <p:cNvSpPr>
            <a:spLocks noChangeArrowheads="1"/>
          </p:cNvSpPr>
          <p:nvPr/>
        </p:nvSpPr>
        <p:spPr bwMode="auto">
          <a:xfrm>
            <a:off x="6527800" y="3429001"/>
            <a:ext cx="3384550" cy="1800225"/>
          </a:xfrm>
          <a:prstGeom prst="ellipse">
            <a:avLst/>
          </a:prstGeom>
          <a:noFill/>
          <a:ln w="9525">
            <a:solidFill>
              <a:schemeClr val="tx1"/>
            </a:solidFill>
            <a:round/>
            <a:headEnd/>
            <a:tailEnd/>
          </a:ln>
        </p:spPr>
        <p:txBody>
          <a:bodyPr wrap="none" anchor="ctr"/>
          <a:lstStyle/>
          <a:p>
            <a:endParaRPr lang="nb-NO"/>
          </a:p>
        </p:txBody>
      </p:sp>
      <p:sp>
        <p:nvSpPr>
          <p:cNvPr id="13317" name="Oval 5"/>
          <p:cNvSpPr>
            <a:spLocks noChangeArrowheads="1"/>
          </p:cNvSpPr>
          <p:nvPr/>
        </p:nvSpPr>
        <p:spPr bwMode="auto">
          <a:xfrm>
            <a:off x="2640013" y="3429000"/>
            <a:ext cx="3529012" cy="1944688"/>
          </a:xfrm>
          <a:prstGeom prst="ellipse">
            <a:avLst/>
          </a:prstGeom>
          <a:noFill/>
          <a:ln w="9525">
            <a:solidFill>
              <a:schemeClr val="tx1"/>
            </a:solidFill>
            <a:round/>
            <a:headEnd/>
            <a:tailEnd/>
          </a:ln>
        </p:spPr>
        <p:txBody>
          <a:bodyPr wrap="none" anchor="ctr"/>
          <a:lstStyle/>
          <a:p>
            <a:endParaRPr lang="nb-NO"/>
          </a:p>
        </p:txBody>
      </p:sp>
      <p:sp>
        <p:nvSpPr>
          <p:cNvPr id="13318" name="Text Box 6"/>
          <p:cNvSpPr txBox="1">
            <a:spLocks noChangeArrowheads="1"/>
          </p:cNvSpPr>
          <p:nvPr/>
        </p:nvSpPr>
        <p:spPr bwMode="auto">
          <a:xfrm>
            <a:off x="5448301" y="4005264"/>
            <a:ext cx="1800225" cy="581025"/>
          </a:xfrm>
          <a:prstGeom prst="rect">
            <a:avLst/>
          </a:prstGeom>
          <a:noFill/>
          <a:ln w="9525">
            <a:noFill/>
            <a:miter lim="800000"/>
            <a:headEnd/>
            <a:tailEnd/>
          </a:ln>
        </p:spPr>
        <p:txBody>
          <a:bodyPr>
            <a:spAutoFit/>
          </a:bodyPr>
          <a:lstStyle/>
          <a:p>
            <a:pPr eaLnBrk="0" hangingPunct="0">
              <a:spcBef>
                <a:spcPct val="50000"/>
              </a:spcBef>
            </a:pPr>
            <a:r>
              <a:rPr lang="nb-NO" sz="1600" b="1" dirty="0">
                <a:latin typeface="Times New Roman" pitchFamily="18" charset="0"/>
              </a:rPr>
              <a:t>”Helene har gjort  en kjempeinnsats”</a:t>
            </a:r>
          </a:p>
        </p:txBody>
      </p:sp>
      <p:sp>
        <p:nvSpPr>
          <p:cNvPr id="13319" name="Text Box 7"/>
          <p:cNvSpPr txBox="1">
            <a:spLocks noChangeArrowheads="1"/>
          </p:cNvSpPr>
          <p:nvPr/>
        </p:nvSpPr>
        <p:spPr bwMode="auto">
          <a:xfrm>
            <a:off x="7751764" y="4005263"/>
            <a:ext cx="1368425" cy="641350"/>
          </a:xfrm>
          <a:prstGeom prst="rect">
            <a:avLst/>
          </a:prstGeom>
          <a:noFill/>
          <a:ln w="9525">
            <a:noFill/>
            <a:miter lim="800000"/>
            <a:headEnd/>
            <a:tailEnd/>
          </a:ln>
        </p:spPr>
        <p:txBody>
          <a:bodyPr>
            <a:spAutoFit/>
          </a:bodyPr>
          <a:lstStyle/>
          <a:p>
            <a:pPr eaLnBrk="0" hangingPunct="0">
              <a:spcBef>
                <a:spcPct val="50000"/>
              </a:spcBef>
            </a:pPr>
            <a:r>
              <a:rPr lang="nb-NO" b="1">
                <a:latin typeface="Times New Roman" pitchFamily="18" charset="0"/>
              </a:rPr>
              <a:t>Velfortjent ros</a:t>
            </a:r>
          </a:p>
        </p:txBody>
      </p:sp>
      <p:sp>
        <p:nvSpPr>
          <p:cNvPr id="13320" name="Text Box 8"/>
          <p:cNvSpPr txBox="1">
            <a:spLocks noChangeArrowheads="1"/>
          </p:cNvSpPr>
          <p:nvPr/>
        </p:nvSpPr>
        <p:spPr bwMode="auto">
          <a:xfrm>
            <a:off x="3503613" y="4005263"/>
            <a:ext cx="1497012" cy="646112"/>
          </a:xfrm>
          <a:prstGeom prst="rect">
            <a:avLst/>
          </a:prstGeom>
          <a:noFill/>
          <a:ln w="9525">
            <a:noFill/>
            <a:miter lim="800000"/>
            <a:headEnd/>
            <a:tailEnd/>
          </a:ln>
        </p:spPr>
        <p:txBody>
          <a:bodyPr>
            <a:spAutoFit/>
          </a:bodyPr>
          <a:lstStyle/>
          <a:p>
            <a:pPr eaLnBrk="0" hangingPunct="0">
              <a:spcBef>
                <a:spcPct val="50000"/>
              </a:spcBef>
            </a:pPr>
            <a:r>
              <a:rPr lang="nb-NO" b="1">
                <a:latin typeface="Times New Roman" pitchFamily="18" charset="0"/>
              </a:rPr>
              <a:t>Splitt og hersk</a:t>
            </a:r>
          </a:p>
        </p:txBody>
      </p:sp>
      <p:sp>
        <p:nvSpPr>
          <p:cNvPr id="13321" name="Text Box 9"/>
          <p:cNvSpPr txBox="1">
            <a:spLocks noChangeArrowheads="1"/>
          </p:cNvSpPr>
          <p:nvPr/>
        </p:nvSpPr>
        <p:spPr bwMode="auto">
          <a:xfrm>
            <a:off x="5664200" y="2420938"/>
            <a:ext cx="1511300" cy="457200"/>
          </a:xfrm>
          <a:prstGeom prst="rect">
            <a:avLst/>
          </a:prstGeom>
          <a:noFill/>
          <a:ln w="9525">
            <a:noFill/>
            <a:miter lim="800000"/>
            <a:headEnd/>
            <a:tailEnd/>
          </a:ln>
        </p:spPr>
        <p:txBody>
          <a:bodyPr>
            <a:spAutoFit/>
          </a:bodyPr>
          <a:lstStyle/>
          <a:p>
            <a:pPr eaLnBrk="0" hangingPunct="0">
              <a:spcBef>
                <a:spcPct val="50000"/>
              </a:spcBef>
            </a:pPr>
            <a:r>
              <a:rPr lang="nb-NO" sz="2400">
                <a:latin typeface="Times New Roman" pitchFamily="18" charset="0"/>
              </a:rPr>
              <a:t>Handling</a:t>
            </a:r>
          </a:p>
        </p:txBody>
      </p:sp>
      <p:sp>
        <p:nvSpPr>
          <p:cNvPr id="13322" name="Line 10"/>
          <p:cNvSpPr>
            <a:spLocks noChangeShapeType="1"/>
          </p:cNvSpPr>
          <p:nvPr/>
        </p:nvSpPr>
        <p:spPr bwMode="auto">
          <a:xfrm>
            <a:off x="6311900" y="2924175"/>
            <a:ext cx="0" cy="647700"/>
          </a:xfrm>
          <a:prstGeom prst="line">
            <a:avLst/>
          </a:prstGeom>
          <a:noFill/>
          <a:ln w="9525">
            <a:solidFill>
              <a:schemeClr val="tx1"/>
            </a:solidFill>
            <a:round/>
            <a:headEnd/>
            <a:tailEnd type="triangle" w="med" len="med"/>
          </a:ln>
        </p:spPr>
        <p:txBody>
          <a:bodyPr/>
          <a:lstStyle/>
          <a:p>
            <a:endParaRPr lang="nb-NO"/>
          </a:p>
        </p:txBody>
      </p:sp>
      <p:sp>
        <p:nvSpPr>
          <p:cNvPr id="13323" name="Text Box 11"/>
          <p:cNvSpPr txBox="1">
            <a:spLocks noChangeArrowheads="1"/>
          </p:cNvSpPr>
          <p:nvPr/>
        </p:nvSpPr>
        <p:spPr bwMode="auto">
          <a:xfrm>
            <a:off x="2566988" y="3141663"/>
            <a:ext cx="2305050" cy="304800"/>
          </a:xfrm>
          <a:prstGeom prst="rect">
            <a:avLst/>
          </a:prstGeom>
          <a:noFill/>
          <a:ln w="9525">
            <a:noFill/>
            <a:miter lim="800000"/>
            <a:headEnd/>
            <a:tailEnd/>
          </a:ln>
        </p:spPr>
        <p:txBody>
          <a:bodyPr>
            <a:spAutoFit/>
          </a:bodyPr>
          <a:lstStyle/>
          <a:p>
            <a:pPr eaLnBrk="0" hangingPunct="0"/>
            <a:r>
              <a:rPr lang="nb-NO" sz="1400">
                <a:latin typeface="Times New Roman" pitchFamily="18" charset="0"/>
              </a:rPr>
              <a:t>FORSTÅELSESRAMME 1</a:t>
            </a:r>
          </a:p>
        </p:txBody>
      </p:sp>
      <p:sp>
        <p:nvSpPr>
          <p:cNvPr id="13324" name="Text Box 12"/>
          <p:cNvSpPr txBox="1">
            <a:spLocks noChangeArrowheads="1"/>
          </p:cNvSpPr>
          <p:nvPr/>
        </p:nvSpPr>
        <p:spPr bwMode="auto">
          <a:xfrm>
            <a:off x="7967664" y="3141663"/>
            <a:ext cx="2376487" cy="304800"/>
          </a:xfrm>
          <a:prstGeom prst="rect">
            <a:avLst/>
          </a:prstGeom>
          <a:noFill/>
          <a:ln w="9525">
            <a:noFill/>
            <a:miter lim="800000"/>
            <a:headEnd/>
            <a:tailEnd/>
          </a:ln>
        </p:spPr>
        <p:txBody>
          <a:bodyPr>
            <a:spAutoFit/>
          </a:bodyPr>
          <a:lstStyle/>
          <a:p>
            <a:pPr eaLnBrk="0" hangingPunct="0"/>
            <a:r>
              <a:rPr lang="nb-NO" sz="1400">
                <a:latin typeface="Times New Roman" pitchFamily="18" charset="0"/>
              </a:rPr>
              <a:t>FORSTÅELSESRAMME 2</a:t>
            </a:r>
          </a:p>
        </p:txBody>
      </p:sp>
      <p:pic>
        <p:nvPicPr>
          <p:cNvPr id="13325" name="Picture 13" descr="Turnaround_logo Word etc"/>
          <p:cNvPicPr>
            <a:picLocks noChangeAspect="1" noChangeArrowheads="1"/>
          </p:cNvPicPr>
          <p:nvPr/>
        </p:nvPicPr>
        <p:blipFill>
          <a:blip r:embed="rId3" cstate="print"/>
          <a:srcRect/>
          <a:stretch>
            <a:fillRect/>
          </a:stretch>
        </p:blipFill>
        <p:spPr bwMode="auto">
          <a:xfrm>
            <a:off x="10954057" y="5373688"/>
            <a:ext cx="704850" cy="863600"/>
          </a:xfrm>
          <a:prstGeom prst="rect">
            <a:avLst/>
          </a:prstGeom>
          <a:noFill/>
          <a:ln w="9525">
            <a:noFill/>
            <a:miter lim="800000"/>
            <a:headEnd/>
            <a:tailEnd/>
          </a:ln>
        </p:spPr>
      </p:pic>
      <p:sp>
        <p:nvSpPr>
          <p:cNvPr id="14" name="TekstSylinder 13"/>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3053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667000" y="457200"/>
            <a:ext cx="7010400" cy="609600"/>
          </a:xfrm>
        </p:spPr>
        <p:txBody>
          <a:bodyPr/>
          <a:lstStyle/>
          <a:p>
            <a:pPr eaLnBrk="1" hangingPunct="1"/>
            <a:r>
              <a:rPr lang="nb-NO">
                <a:latin typeface="Arial" charset="0"/>
              </a:rPr>
              <a:t>Konfliktspiral:</a:t>
            </a:r>
          </a:p>
        </p:txBody>
      </p:sp>
      <p:sp>
        <p:nvSpPr>
          <p:cNvPr id="14339" name="Text Box 3"/>
          <p:cNvSpPr txBox="1">
            <a:spLocks noChangeArrowheads="1"/>
          </p:cNvSpPr>
          <p:nvPr/>
        </p:nvSpPr>
        <p:spPr bwMode="auto">
          <a:xfrm>
            <a:off x="6629400" y="3886200"/>
            <a:ext cx="3429000" cy="528638"/>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t>Konfliktparadigme</a:t>
            </a:r>
            <a:endParaRPr lang="nb-NO" sz="2400"/>
          </a:p>
        </p:txBody>
      </p:sp>
      <p:sp>
        <p:nvSpPr>
          <p:cNvPr id="14340" name="Text Box 4"/>
          <p:cNvSpPr txBox="1">
            <a:spLocks noChangeArrowheads="1"/>
          </p:cNvSpPr>
          <p:nvPr/>
        </p:nvSpPr>
        <p:spPr bwMode="auto">
          <a:xfrm>
            <a:off x="3048000" y="3429000"/>
            <a:ext cx="3429000" cy="528638"/>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t>Handlingsmønstre</a:t>
            </a:r>
            <a:endParaRPr lang="nb-NO" sz="2400"/>
          </a:p>
        </p:txBody>
      </p:sp>
      <p:sp>
        <p:nvSpPr>
          <p:cNvPr id="14341" name="AutoShape 5"/>
          <p:cNvSpPr>
            <a:spLocks noChangeArrowheads="1"/>
          </p:cNvSpPr>
          <p:nvPr/>
        </p:nvSpPr>
        <p:spPr bwMode="auto">
          <a:xfrm>
            <a:off x="4191000" y="2057400"/>
            <a:ext cx="4953000" cy="175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06" y="12149"/>
                </a:moveTo>
                <a:cubicBezTo>
                  <a:pt x="15924" y="11709"/>
                  <a:pt x="15985" y="11255"/>
                  <a:pt x="15985" y="10800"/>
                </a:cubicBezTo>
                <a:cubicBezTo>
                  <a:pt x="15985" y="7936"/>
                  <a:pt x="13663" y="5615"/>
                  <a:pt x="10800" y="5615"/>
                </a:cubicBezTo>
                <a:cubicBezTo>
                  <a:pt x="7936" y="5615"/>
                  <a:pt x="5615" y="7936"/>
                  <a:pt x="5615" y="10800"/>
                </a:cubicBezTo>
                <a:cubicBezTo>
                  <a:pt x="5614" y="11206"/>
                  <a:pt x="5662" y="11611"/>
                  <a:pt x="5757" y="12007"/>
                </a:cubicBezTo>
                <a:lnTo>
                  <a:pt x="296" y="13315"/>
                </a:lnTo>
                <a:cubicBezTo>
                  <a:pt x="99" y="12491"/>
                  <a:pt x="0" y="11647"/>
                  <a:pt x="0" y="10800"/>
                </a:cubicBezTo>
                <a:cubicBezTo>
                  <a:pt x="0" y="4835"/>
                  <a:pt x="4835" y="0"/>
                  <a:pt x="10800" y="0"/>
                </a:cubicBezTo>
                <a:cubicBezTo>
                  <a:pt x="16764" y="0"/>
                  <a:pt x="21600" y="4835"/>
                  <a:pt x="21600" y="10800"/>
                </a:cubicBezTo>
                <a:cubicBezTo>
                  <a:pt x="21600" y="11749"/>
                  <a:pt x="21474" y="12694"/>
                  <a:pt x="21227" y="13611"/>
                </a:cubicBezTo>
                <a:lnTo>
                  <a:pt x="23834" y="14314"/>
                </a:lnTo>
                <a:lnTo>
                  <a:pt x="17083" y="18198"/>
                </a:lnTo>
                <a:lnTo>
                  <a:pt x="13199" y="11446"/>
                </a:lnTo>
                <a:lnTo>
                  <a:pt x="15806" y="12149"/>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4342" name="Text Box 6"/>
          <p:cNvSpPr txBox="1">
            <a:spLocks noChangeArrowheads="1"/>
          </p:cNvSpPr>
          <p:nvPr/>
        </p:nvSpPr>
        <p:spPr bwMode="auto">
          <a:xfrm>
            <a:off x="5016500" y="1700213"/>
            <a:ext cx="4267200" cy="457200"/>
          </a:xfrm>
          <a:prstGeom prst="rect">
            <a:avLst/>
          </a:prstGeom>
          <a:noFill/>
          <a:ln w="9525">
            <a:noFill/>
            <a:miter lim="800000"/>
            <a:headEnd/>
            <a:tailEnd/>
          </a:ln>
        </p:spPr>
        <p:txBody>
          <a:bodyPr>
            <a:spAutoFit/>
          </a:bodyPr>
          <a:lstStyle/>
          <a:p>
            <a:pPr eaLnBrk="0" hangingPunct="0">
              <a:spcBef>
                <a:spcPct val="50000"/>
              </a:spcBef>
            </a:pPr>
            <a:r>
              <a:rPr lang="nb-NO" sz="2400" b="1"/>
              <a:t>Bekrefter og forsterker</a:t>
            </a:r>
            <a:endParaRPr lang="nb-NO" sz="2000"/>
          </a:p>
        </p:txBody>
      </p:sp>
      <p:pic>
        <p:nvPicPr>
          <p:cNvPr id="14343" name="Picture 9" descr="Turnaround_logo Word etc"/>
          <p:cNvPicPr>
            <a:picLocks noChangeAspect="1" noChangeArrowheads="1"/>
          </p:cNvPicPr>
          <p:nvPr/>
        </p:nvPicPr>
        <p:blipFill>
          <a:blip r:embed="rId3" cstate="print"/>
          <a:srcRect/>
          <a:stretch>
            <a:fillRect/>
          </a:stretch>
        </p:blipFill>
        <p:spPr bwMode="auto">
          <a:xfrm>
            <a:off x="10924561" y="5386388"/>
            <a:ext cx="704850" cy="863600"/>
          </a:xfrm>
          <a:prstGeom prst="rect">
            <a:avLst/>
          </a:prstGeom>
          <a:noFill/>
          <a:ln w="9525">
            <a:noFill/>
            <a:miter lim="800000"/>
            <a:headEnd/>
            <a:tailEnd/>
          </a:ln>
        </p:spPr>
      </p:pic>
      <p:sp>
        <p:nvSpPr>
          <p:cNvPr id="14344" name="AutoShape 5"/>
          <p:cNvSpPr>
            <a:spLocks noChangeArrowheads="1"/>
          </p:cNvSpPr>
          <p:nvPr/>
        </p:nvSpPr>
        <p:spPr bwMode="auto">
          <a:xfrm rot="10800000">
            <a:off x="4151313" y="4221164"/>
            <a:ext cx="4953000" cy="14620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06" y="12149"/>
                </a:moveTo>
                <a:cubicBezTo>
                  <a:pt x="15924" y="11709"/>
                  <a:pt x="15985" y="11255"/>
                  <a:pt x="15985" y="10800"/>
                </a:cubicBezTo>
                <a:cubicBezTo>
                  <a:pt x="15985" y="7936"/>
                  <a:pt x="13663" y="5615"/>
                  <a:pt x="10800" y="5615"/>
                </a:cubicBezTo>
                <a:cubicBezTo>
                  <a:pt x="7936" y="5615"/>
                  <a:pt x="5615" y="7936"/>
                  <a:pt x="5615" y="10800"/>
                </a:cubicBezTo>
                <a:cubicBezTo>
                  <a:pt x="5614" y="11206"/>
                  <a:pt x="5662" y="11611"/>
                  <a:pt x="5757" y="12007"/>
                </a:cubicBezTo>
                <a:lnTo>
                  <a:pt x="296" y="13315"/>
                </a:lnTo>
                <a:cubicBezTo>
                  <a:pt x="99" y="12491"/>
                  <a:pt x="0" y="11647"/>
                  <a:pt x="0" y="10800"/>
                </a:cubicBezTo>
                <a:cubicBezTo>
                  <a:pt x="0" y="4835"/>
                  <a:pt x="4835" y="0"/>
                  <a:pt x="10800" y="0"/>
                </a:cubicBezTo>
                <a:cubicBezTo>
                  <a:pt x="16764" y="0"/>
                  <a:pt x="21600" y="4835"/>
                  <a:pt x="21600" y="10800"/>
                </a:cubicBezTo>
                <a:cubicBezTo>
                  <a:pt x="21600" y="11749"/>
                  <a:pt x="21474" y="12694"/>
                  <a:pt x="21227" y="13611"/>
                </a:cubicBezTo>
                <a:lnTo>
                  <a:pt x="23834" y="14314"/>
                </a:lnTo>
                <a:lnTo>
                  <a:pt x="17083" y="18198"/>
                </a:lnTo>
                <a:lnTo>
                  <a:pt x="13199" y="11446"/>
                </a:lnTo>
                <a:lnTo>
                  <a:pt x="15806" y="12149"/>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4345" name="Text Box 8"/>
          <p:cNvSpPr txBox="1">
            <a:spLocks noChangeArrowheads="1"/>
          </p:cNvSpPr>
          <p:nvPr/>
        </p:nvSpPr>
        <p:spPr bwMode="auto">
          <a:xfrm>
            <a:off x="4656138" y="5589588"/>
            <a:ext cx="3886200" cy="457200"/>
          </a:xfrm>
          <a:prstGeom prst="rect">
            <a:avLst/>
          </a:prstGeom>
          <a:noFill/>
          <a:ln w="9525">
            <a:noFill/>
            <a:miter lim="800000"/>
            <a:headEnd/>
            <a:tailEnd/>
          </a:ln>
        </p:spPr>
        <p:txBody>
          <a:bodyPr>
            <a:spAutoFit/>
          </a:bodyPr>
          <a:lstStyle/>
          <a:p>
            <a:pPr eaLnBrk="0" hangingPunct="0">
              <a:spcBef>
                <a:spcPct val="50000"/>
              </a:spcBef>
            </a:pPr>
            <a:r>
              <a:rPr lang="nb-NO" sz="2400" b="1"/>
              <a:t>Forsterker og fortolker</a:t>
            </a:r>
            <a:endParaRPr lang="nb-NO" sz="2400"/>
          </a:p>
        </p:txBody>
      </p:sp>
      <p:sp>
        <p:nvSpPr>
          <p:cNvPr id="10" name="TekstSylinder 9"/>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88438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1" y="277814"/>
            <a:ext cx="8035925" cy="682625"/>
          </a:xfrm>
        </p:spPr>
        <p:txBody>
          <a:bodyPr/>
          <a:lstStyle/>
          <a:p>
            <a:pPr eaLnBrk="1" hangingPunct="1"/>
            <a:r>
              <a:rPr lang="nb-NO">
                <a:latin typeface="Arial" charset="0"/>
              </a:rPr>
              <a:t>Konfliktløsning:</a:t>
            </a:r>
            <a:r>
              <a:rPr lang="nb-NO">
                <a:latin typeface="Comic Sans MS" pitchFamily="66" charset="0"/>
              </a:rPr>
              <a:t> </a:t>
            </a:r>
            <a:br>
              <a:rPr lang="nb-NO">
                <a:latin typeface="Comic Sans MS" pitchFamily="66" charset="0"/>
              </a:rPr>
            </a:br>
            <a:r>
              <a:rPr lang="nb-NO" sz="2900">
                <a:latin typeface="Arial" charset="0"/>
              </a:rPr>
              <a:t>Å bryte spiralen</a:t>
            </a:r>
          </a:p>
        </p:txBody>
      </p:sp>
      <p:sp>
        <p:nvSpPr>
          <p:cNvPr id="15363" name="Rectangle 3"/>
          <p:cNvSpPr>
            <a:spLocks noChangeArrowheads="1"/>
          </p:cNvSpPr>
          <p:nvPr/>
        </p:nvSpPr>
        <p:spPr bwMode="auto">
          <a:xfrm>
            <a:off x="2667000" y="457200"/>
            <a:ext cx="7010400" cy="609600"/>
          </a:xfrm>
          <a:prstGeom prst="rect">
            <a:avLst/>
          </a:prstGeom>
          <a:noFill/>
          <a:ln w="9525">
            <a:noFill/>
            <a:miter lim="800000"/>
            <a:headEnd/>
            <a:tailEnd/>
          </a:ln>
        </p:spPr>
        <p:txBody>
          <a:bodyPr anchor="ctr"/>
          <a:lstStyle/>
          <a:p>
            <a:endParaRPr lang="nb-NO" sz="4200">
              <a:solidFill>
                <a:schemeClr val="tx2"/>
              </a:solidFill>
              <a:latin typeface="Comic Sans MS" pitchFamily="66" charset="0"/>
            </a:endParaRPr>
          </a:p>
        </p:txBody>
      </p:sp>
      <p:sp>
        <p:nvSpPr>
          <p:cNvPr id="15364" name="Text Box 4"/>
          <p:cNvSpPr txBox="1">
            <a:spLocks noChangeArrowheads="1"/>
          </p:cNvSpPr>
          <p:nvPr/>
        </p:nvSpPr>
        <p:spPr bwMode="auto">
          <a:xfrm>
            <a:off x="6888163" y="3644900"/>
            <a:ext cx="3429000" cy="528638"/>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t>Konfliktparadigme</a:t>
            </a:r>
            <a:endParaRPr lang="nb-NO" sz="2400"/>
          </a:p>
        </p:txBody>
      </p:sp>
      <p:sp>
        <p:nvSpPr>
          <p:cNvPr id="15365" name="Text Box 5"/>
          <p:cNvSpPr txBox="1">
            <a:spLocks noChangeArrowheads="1"/>
          </p:cNvSpPr>
          <p:nvPr/>
        </p:nvSpPr>
        <p:spPr bwMode="auto">
          <a:xfrm>
            <a:off x="1992313" y="3213101"/>
            <a:ext cx="3471862" cy="523875"/>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t>Handlingsmønstre</a:t>
            </a:r>
            <a:endParaRPr lang="nb-NO" sz="2400"/>
          </a:p>
        </p:txBody>
      </p:sp>
      <p:sp>
        <p:nvSpPr>
          <p:cNvPr id="15366" name="AutoShape 6"/>
          <p:cNvSpPr>
            <a:spLocks noChangeArrowheads="1"/>
          </p:cNvSpPr>
          <p:nvPr/>
        </p:nvSpPr>
        <p:spPr bwMode="auto">
          <a:xfrm>
            <a:off x="3648075" y="2205038"/>
            <a:ext cx="5543550" cy="1604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25" y="12348"/>
                </a:moveTo>
                <a:cubicBezTo>
                  <a:pt x="17446" y="11841"/>
                  <a:pt x="17507" y="11321"/>
                  <a:pt x="17507" y="10800"/>
                </a:cubicBezTo>
                <a:cubicBezTo>
                  <a:pt x="17507" y="7095"/>
                  <a:pt x="14504" y="4093"/>
                  <a:pt x="10800" y="4093"/>
                </a:cubicBezTo>
                <a:cubicBezTo>
                  <a:pt x="7265" y="4092"/>
                  <a:pt x="4337" y="6836"/>
                  <a:pt x="4107" y="10363"/>
                </a:cubicBezTo>
                <a:lnTo>
                  <a:pt x="22" y="10096"/>
                </a:lnTo>
                <a:cubicBezTo>
                  <a:pt x="393" y="4416"/>
                  <a:pt x="5108" y="-1"/>
                  <a:pt x="10800" y="0"/>
                </a:cubicBezTo>
                <a:cubicBezTo>
                  <a:pt x="16764" y="0"/>
                  <a:pt x="21600" y="4835"/>
                  <a:pt x="21600" y="10800"/>
                </a:cubicBezTo>
                <a:cubicBezTo>
                  <a:pt x="21600" y="11639"/>
                  <a:pt x="21502" y="12476"/>
                  <a:pt x="21308" y="13294"/>
                </a:cubicBezTo>
                <a:lnTo>
                  <a:pt x="23935" y="13917"/>
                </a:lnTo>
                <a:lnTo>
                  <a:pt x="18221" y="17440"/>
                </a:lnTo>
                <a:lnTo>
                  <a:pt x="14698" y="11725"/>
                </a:lnTo>
                <a:lnTo>
                  <a:pt x="17325" y="12348"/>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5367" name="AutoShape 8"/>
          <p:cNvSpPr>
            <a:spLocks noChangeArrowheads="1"/>
          </p:cNvSpPr>
          <p:nvPr/>
        </p:nvSpPr>
        <p:spPr bwMode="auto">
          <a:xfrm rot="-650561">
            <a:off x="5808663" y="1700213"/>
            <a:ext cx="914400" cy="1600200"/>
          </a:xfrm>
          <a:prstGeom prst="lightningBolt">
            <a:avLst/>
          </a:prstGeom>
          <a:solidFill>
            <a:srgbClr val="FCEA9C"/>
          </a:solidFill>
          <a:ln w="9525">
            <a:solidFill>
              <a:schemeClr val="tx1"/>
            </a:solidFill>
            <a:miter lim="800000"/>
            <a:headEnd/>
            <a:tailEnd/>
          </a:ln>
        </p:spPr>
        <p:txBody>
          <a:bodyPr wrap="none" anchor="ctr"/>
          <a:lstStyle/>
          <a:p>
            <a:endParaRPr lang="nb-NO"/>
          </a:p>
        </p:txBody>
      </p:sp>
      <p:sp>
        <p:nvSpPr>
          <p:cNvPr id="15368" name="Text Box 10"/>
          <p:cNvSpPr txBox="1">
            <a:spLocks noChangeArrowheads="1"/>
          </p:cNvSpPr>
          <p:nvPr/>
        </p:nvSpPr>
        <p:spPr bwMode="auto">
          <a:xfrm>
            <a:off x="5448300" y="1341438"/>
            <a:ext cx="2514600" cy="457200"/>
          </a:xfrm>
          <a:prstGeom prst="rect">
            <a:avLst/>
          </a:prstGeom>
          <a:noFill/>
          <a:ln w="9525">
            <a:noFill/>
            <a:miter lim="800000"/>
            <a:headEnd/>
            <a:tailEnd/>
          </a:ln>
        </p:spPr>
        <p:txBody>
          <a:bodyPr>
            <a:spAutoFit/>
          </a:bodyPr>
          <a:lstStyle/>
          <a:p>
            <a:pPr eaLnBrk="0" hangingPunct="0">
              <a:spcBef>
                <a:spcPct val="50000"/>
              </a:spcBef>
            </a:pPr>
            <a:r>
              <a:rPr lang="nb-NO" sz="2400" b="1"/>
              <a:t>Endret adferd</a:t>
            </a:r>
            <a:r>
              <a:rPr lang="nb-NO" sz="2400">
                <a:latin typeface="Times New Roman" pitchFamily="18" charset="0"/>
              </a:rPr>
              <a:t> </a:t>
            </a:r>
          </a:p>
        </p:txBody>
      </p:sp>
      <p:sp>
        <p:nvSpPr>
          <p:cNvPr id="15369" name="Text Box 11"/>
          <p:cNvSpPr txBox="1">
            <a:spLocks noChangeArrowheads="1"/>
          </p:cNvSpPr>
          <p:nvPr/>
        </p:nvSpPr>
        <p:spPr bwMode="auto">
          <a:xfrm>
            <a:off x="5591175" y="4221164"/>
            <a:ext cx="1981200" cy="701675"/>
          </a:xfrm>
          <a:prstGeom prst="rect">
            <a:avLst/>
          </a:prstGeom>
          <a:noFill/>
          <a:ln w="9525">
            <a:noFill/>
            <a:miter lim="800000"/>
            <a:headEnd/>
            <a:tailEnd/>
          </a:ln>
        </p:spPr>
        <p:txBody>
          <a:bodyPr>
            <a:spAutoFit/>
          </a:bodyPr>
          <a:lstStyle/>
          <a:p>
            <a:pPr eaLnBrk="0" hangingPunct="0">
              <a:spcBef>
                <a:spcPct val="50000"/>
              </a:spcBef>
            </a:pPr>
            <a:r>
              <a:rPr lang="nb-NO" sz="2000" b="1"/>
              <a:t>Alternative tolkninger</a:t>
            </a:r>
            <a:endParaRPr lang="nb-NO" sz="2000"/>
          </a:p>
        </p:txBody>
      </p:sp>
      <p:sp>
        <p:nvSpPr>
          <p:cNvPr id="15371" name="AutoShape 6"/>
          <p:cNvSpPr>
            <a:spLocks noChangeArrowheads="1"/>
          </p:cNvSpPr>
          <p:nvPr/>
        </p:nvSpPr>
        <p:spPr bwMode="auto">
          <a:xfrm rot="10800000">
            <a:off x="3792538" y="3860801"/>
            <a:ext cx="5543550" cy="1604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25" y="12348"/>
                </a:moveTo>
                <a:cubicBezTo>
                  <a:pt x="17446" y="11841"/>
                  <a:pt x="17507" y="11321"/>
                  <a:pt x="17507" y="10800"/>
                </a:cubicBezTo>
                <a:cubicBezTo>
                  <a:pt x="17507" y="7095"/>
                  <a:pt x="14504" y="4093"/>
                  <a:pt x="10800" y="4093"/>
                </a:cubicBezTo>
                <a:cubicBezTo>
                  <a:pt x="7265" y="4092"/>
                  <a:pt x="4337" y="6836"/>
                  <a:pt x="4107" y="10363"/>
                </a:cubicBezTo>
                <a:lnTo>
                  <a:pt x="22" y="10096"/>
                </a:lnTo>
                <a:cubicBezTo>
                  <a:pt x="393" y="4416"/>
                  <a:pt x="5108" y="-1"/>
                  <a:pt x="10800" y="0"/>
                </a:cubicBezTo>
                <a:cubicBezTo>
                  <a:pt x="16764" y="0"/>
                  <a:pt x="21600" y="4835"/>
                  <a:pt x="21600" y="10800"/>
                </a:cubicBezTo>
                <a:cubicBezTo>
                  <a:pt x="21600" y="11639"/>
                  <a:pt x="21502" y="12476"/>
                  <a:pt x="21308" y="13294"/>
                </a:cubicBezTo>
                <a:lnTo>
                  <a:pt x="23935" y="13917"/>
                </a:lnTo>
                <a:lnTo>
                  <a:pt x="18221" y="17440"/>
                </a:lnTo>
                <a:lnTo>
                  <a:pt x="14698" y="11725"/>
                </a:lnTo>
                <a:lnTo>
                  <a:pt x="17325" y="12348"/>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5372" name="AutoShape 9"/>
          <p:cNvSpPr>
            <a:spLocks noChangeArrowheads="1"/>
          </p:cNvSpPr>
          <p:nvPr/>
        </p:nvSpPr>
        <p:spPr bwMode="auto">
          <a:xfrm rot="4431533">
            <a:off x="5646738" y="4598988"/>
            <a:ext cx="914400" cy="1600200"/>
          </a:xfrm>
          <a:prstGeom prst="lightningBolt">
            <a:avLst/>
          </a:prstGeom>
          <a:solidFill>
            <a:srgbClr val="FCEA9C"/>
          </a:solidFill>
          <a:ln w="9525">
            <a:solidFill>
              <a:schemeClr val="tx1"/>
            </a:solidFill>
            <a:miter lim="800000"/>
            <a:headEnd/>
            <a:tailEnd/>
          </a:ln>
        </p:spPr>
        <p:txBody>
          <a:bodyPr wrap="none" anchor="ctr"/>
          <a:lstStyle/>
          <a:p>
            <a:endParaRPr lang="nb-NO"/>
          </a:p>
        </p:txBody>
      </p:sp>
      <p:pic>
        <p:nvPicPr>
          <p:cNvPr id="13"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14" name="TekstSylinder 13"/>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70886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667000" y="457200"/>
            <a:ext cx="7010400" cy="609600"/>
          </a:xfrm>
          <a:prstGeom prst="rect">
            <a:avLst/>
          </a:prstGeom>
          <a:noFill/>
          <a:ln w="9525">
            <a:noFill/>
            <a:miter lim="800000"/>
            <a:headEnd/>
            <a:tailEnd/>
          </a:ln>
        </p:spPr>
        <p:txBody>
          <a:bodyPr anchor="ctr"/>
          <a:lstStyle/>
          <a:p>
            <a:r>
              <a:rPr lang="nb-NO" sz="4200">
                <a:solidFill>
                  <a:schemeClr val="tx2"/>
                </a:solidFill>
              </a:rPr>
              <a:t>Konfliktavvikling</a:t>
            </a:r>
          </a:p>
        </p:txBody>
      </p:sp>
      <p:sp>
        <p:nvSpPr>
          <p:cNvPr id="16387" name="Text Box 3"/>
          <p:cNvSpPr txBox="1">
            <a:spLocks noChangeArrowheads="1"/>
          </p:cNvSpPr>
          <p:nvPr/>
        </p:nvSpPr>
        <p:spPr bwMode="auto">
          <a:xfrm>
            <a:off x="6888163" y="3429001"/>
            <a:ext cx="3581400" cy="955675"/>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solidFill>
                  <a:srgbClr val="FF3300"/>
                </a:solidFill>
              </a:rPr>
              <a:t>Nye </a:t>
            </a:r>
            <a:r>
              <a:rPr lang="nb-NO" sz="2800" b="1"/>
              <a:t>fortolkningsrammer</a:t>
            </a:r>
            <a:endParaRPr lang="nb-NO" sz="2400"/>
          </a:p>
        </p:txBody>
      </p:sp>
      <p:sp>
        <p:nvSpPr>
          <p:cNvPr id="16388" name="Text Box 4"/>
          <p:cNvSpPr txBox="1">
            <a:spLocks noChangeArrowheads="1"/>
          </p:cNvSpPr>
          <p:nvPr/>
        </p:nvSpPr>
        <p:spPr bwMode="auto">
          <a:xfrm>
            <a:off x="2424113" y="3068639"/>
            <a:ext cx="3429000" cy="955675"/>
          </a:xfrm>
          <a:prstGeom prst="rect">
            <a:avLst/>
          </a:prstGeom>
          <a:solidFill>
            <a:srgbClr val="E1F5A3"/>
          </a:solidFill>
          <a:ln w="9525">
            <a:solidFill>
              <a:schemeClr val="tx1"/>
            </a:solidFill>
            <a:miter lim="800000"/>
            <a:headEnd/>
            <a:tailEnd/>
          </a:ln>
        </p:spPr>
        <p:txBody>
          <a:bodyPr>
            <a:spAutoFit/>
          </a:bodyPr>
          <a:lstStyle/>
          <a:p>
            <a:pPr eaLnBrk="0" hangingPunct="0">
              <a:spcBef>
                <a:spcPct val="50000"/>
              </a:spcBef>
            </a:pPr>
            <a:r>
              <a:rPr lang="nb-NO" sz="2800" b="1">
                <a:solidFill>
                  <a:srgbClr val="FF3300"/>
                </a:solidFill>
              </a:rPr>
              <a:t>Nye</a:t>
            </a:r>
            <a:r>
              <a:rPr lang="nb-NO" sz="2800" b="1"/>
              <a:t> Handlingsmønstre</a:t>
            </a:r>
            <a:endParaRPr lang="nb-NO" sz="2400"/>
          </a:p>
        </p:txBody>
      </p:sp>
      <p:sp>
        <p:nvSpPr>
          <p:cNvPr id="16389" name="AutoShape 5"/>
          <p:cNvSpPr>
            <a:spLocks noChangeArrowheads="1"/>
          </p:cNvSpPr>
          <p:nvPr/>
        </p:nvSpPr>
        <p:spPr bwMode="auto">
          <a:xfrm>
            <a:off x="4079875" y="1844676"/>
            <a:ext cx="5111750" cy="1965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6" y="10838"/>
                </a:moveTo>
                <a:cubicBezTo>
                  <a:pt x="17916" y="10825"/>
                  <a:pt x="17917" y="10812"/>
                  <a:pt x="17917" y="10800"/>
                </a:cubicBezTo>
                <a:cubicBezTo>
                  <a:pt x="17917" y="6869"/>
                  <a:pt x="14730" y="3683"/>
                  <a:pt x="10800" y="3683"/>
                </a:cubicBezTo>
                <a:cubicBezTo>
                  <a:pt x="6869" y="3683"/>
                  <a:pt x="3683" y="6869"/>
                  <a:pt x="3683" y="10800"/>
                </a:cubicBezTo>
                <a:cubicBezTo>
                  <a:pt x="3682" y="11084"/>
                  <a:pt x="3700" y="11367"/>
                  <a:pt x="3733" y="11649"/>
                </a:cubicBezTo>
                <a:lnTo>
                  <a:pt x="77" y="12089"/>
                </a:lnTo>
                <a:cubicBezTo>
                  <a:pt x="25" y="11661"/>
                  <a:pt x="0" y="11231"/>
                  <a:pt x="0" y="10800"/>
                </a:cubicBezTo>
                <a:cubicBezTo>
                  <a:pt x="0" y="4835"/>
                  <a:pt x="4835" y="0"/>
                  <a:pt x="10800" y="0"/>
                </a:cubicBezTo>
                <a:cubicBezTo>
                  <a:pt x="16764" y="0"/>
                  <a:pt x="21600" y="4835"/>
                  <a:pt x="21600" y="10800"/>
                </a:cubicBezTo>
                <a:cubicBezTo>
                  <a:pt x="21600" y="10819"/>
                  <a:pt x="21599" y="10839"/>
                  <a:pt x="21599" y="10859"/>
                </a:cubicBezTo>
                <a:lnTo>
                  <a:pt x="24299" y="10873"/>
                </a:lnTo>
                <a:lnTo>
                  <a:pt x="19733" y="15391"/>
                </a:lnTo>
                <a:lnTo>
                  <a:pt x="15216" y="10824"/>
                </a:lnTo>
                <a:lnTo>
                  <a:pt x="17916" y="10838"/>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6390" name="Text Box 8"/>
          <p:cNvSpPr txBox="1">
            <a:spLocks noChangeArrowheads="1"/>
          </p:cNvSpPr>
          <p:nvPr/>
        </p:nvSpPr>
        <p:spPr bwMode="auto">
          <a:xfrm>
            <a:off x="5951538" y="1773238"/>
            <a:ext cx="2667000" cy="457200"/>
          </a:xfrm>
          <a:prstGeom prst="rect">
            <a:avLst/>
          </a:prstGeom>
          <a:noFill/>
          <a:ln w="9525">
            <a:noFill/>
            <a:miter lim="800000"/>
            <a:headEnd/>
            <a:tailEnd/>
          </a:ln>
        </p:spPr>
        <p:txBody>
          <a:bodyPr>
            <a:spAutoFit/>
          </a:bodyPr>
          <a:lstStyle/>
          <a:p>
            <a:pPr eaLnBrk="0" hangingPunct="0">
              <a:spcBef>
                <a:spcPct val="50000"/>
              </a:spcBef>
            </a:pPr>
            <a:r>
              <a:rPr lang="nb-NO" sz="2400" b="1"/>
              <a:t>Forsterker</a:t>
            </a:r>
            <a:endParaRPr lang="nb-NO" sz="2400"/>
          </a:p>
        </p:txBody>
      </p:sp>
      <p:sp>
        <p:nvSpPr>
          <p:cNvPr id="16392" name="AutoShape 5"/>
          <p:cNvSpPr>
            <a:spLocks noChangeArrowheads="1"/>
          </p:cNvSpPr>
          <p:nvPr/>
        </p:nvSpPr>
        <p:spPr bwMode="auto">
          <a:xfrm rot="10800000">
            <a:off x="3792538" y="3933826"/>
            <a:ext cx="5111750" cy="1965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6" y="10838"/>
                </a:moveTo>
                <a:cubicBezTo>
                  <a:pt x="17916" y="10825"/>
                  <a:pt x="17917" y="10812"/>
                  <a:pt x="17917" y="10800"/>
                </a:cubicBezTo>
                <a:cubicBezTo>
                  <a:pt x="17917" y="6869"/>
                  <a:pt x="14730" y="3683"/>
                  <a:pt x="10800" y="3683"/>
                </a:cubicBezTo>
                <a:cubicBezTo>
                  <a:pt x="6869" y="3683"/>
                  <a:pt x="3683" y="6869"/>
                  <a:pt x="3683" y="10800"/>
                </a:cubicBezTo>
                <a:cubicBezTo>
                  <a:pt x="3682" y="11084"/>
                  <a:pt x="3700" y="11367"/>
                  <a:pt x="3733" y="11649"/>
                </a:cubicBezTo>
                <a:lnTo>
                  <a:pt x="77" y="12089"/>
                </a:lnTo>
                <a:cubicBezTo>
                  <a:pt x="25" y="11661"/>
                  <a:pt x="0" y="11231"/>
                  <a:pt x="0" y="10800"/>
                </a:cubicBezTo>
                <a:cubicBezTo>
                  <a:pt x="0" y="4835"/>
                  <a:pt x="4835" y="0"/>
                  <a:pt x="10800" y="0"/>
                </a:cubicBezTo>
                <a:cubicBezTo>
                  <a:pt x="16764" y="0"/>
                  <a:pt x="21600" y="4835"/>
                  <a:pt x="21600" y="10800"/>
                </a:cubicBezTo>
                <a:cubicBezTo>
                  <a:pt x="21600" y="10819"/>
                  <a:pt x="21599" y="10839"/>
                  <a:pt x="21599" y="10859"/>
                </a:cubicBezTo>
                <a:lnTo>
                  <a:pt x="24299" y="10873"/>
                </a:lnTo>
                <a:lnTo>
                  <a:pt x="19733" y="15391"/>
                </a:lnTo>
                <a:lnTo>
                  <a:pt x="15216" y="10824"/>
                </a:lnTo>
                <a:lnTo>
                  <a:pt x="17916" y="10838"/>
                </a:lnTo>
                <a:close/>
              </a:path>
            </a:pathLst>
          </a:custGeom>
          <a:solidFill>
            <a:srgbClr val="67BAD7"/>
          </a:solidFill>
          <a:ln w="9525">
            <a:solidFill>
              <a:schemeClr val="tx1"/>
            </a:solidFill>
            <a:miter lim="800000"/>
            <a:headEnd/>
            <a:tailEnd/>
          </a:ln>
        </p:spPr>
        <p:txBody>
          <a:bodyPr wrap="none" anchor="ctr"/>
          <a:lstStyle/>
          <a:p>
            <a:endParaRPr lang="nb-NO"/>
          </a:p>
        </p:txBody>
      </p:sp>
      <p:sp>
        <p:nvSpPr>
          <p:cNvPr id="16393" name="Text Box 7"/>
          <p:cNvSpPr txBox="1">
            <a:spLocks noChangeArrowheads="1"/>
          </p:cNvSpPr>
          <p:nvPr/>
        </p:nvSpPr>
        <p:spPr bwMode="auto">
          <a:xfrm>
            <a:off x="5232400" y="5516563"/>
            <a:ext cx="2362200" cy="457200"/>
          </a:xfrm>
          <a:prstGeom prst="rect">
            <a:avLst/>
          </a:prstGeom>
          <a:noFill/>
          <a:ln w="9525">
            <a:noFill/>
            <a:miter lim="800000"/>
            <a:headEnd/>
            <a:tailEnd/>
          </a:ln>
        </p:spPr>
        <p:txBody>
          <a:bodyPr>
            <a:spAutoFit/>
          </a:bodyPr>
          <a:lstStyle/>
          <a:p>
            <a:pPr eaLnBrk="0" hangingPunct="0">
              <a:spcBef>
                <a:spcPct val="50000"/>
              </a:spcBef>
            </a:pPr>
            <a:r>
              <a:rPr lang="nb-NO" sz="2400" b="1"/>
              <a:t>Forsterker</a:t>
            </a:r>
            <a:endParaRPr lang="nb-NO" sz="2400"/>
          </a:p>
        </p:txBody>
      </p:sp>
      <p:pic>
        <p:nvPicPr>
          <p:cNvPr id="10" name="Picture 5" descr="Turnaround_logo Word etc"/>
          <p:cNvPicPr>
            <a:picLocks noChangeAspect="1" noChangeArrowheads="1"/>
          </p:cNvPicPr>
          <p:nvPr/>
        </p:nvPicPr>
        <p:blipFill>
          <a:blip r:embed="rId2" cstate="print"/>
          <a:srcRect/>
          <a:stretch>
            <a:fillRect/>
          </a:stretch>
        </p:blipFill>
        <p:spPr bwMode="auto">
          <a:xfrm>
            <a:off x="10907059" y="5458978"/>
            <a:ext cx="645832" cy="791290"/>
          </a:xfrm>
          <a:prstGeom prst="rect">
            <a:avLst/>
          </a:prstGeom>
          <a:noFill/>
          <a:ln w="9525">
            <a:noFill/>
            <a:miter lim="800000"/>
            <a:headEnd/>
            <a:tailEnd/>
          </a:ln>
        </p:spPr>
      </p:pic>
      <p:sp>
        <p:nvSpPr>
          <p:cNvPr id="11" name="TekstSylinder 10"/>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39243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Løse opp konflikter</a:t>
            </a:r>
          </a:p>
        </p:txBody>
      </p:sp>
      <p:sp>
        <p:nvSpPr>
          <p:cNvPr id="3" name="Plassholder for innhold 2"/>
          <p:cNvSpPr>
            <a:spLocks noGrp="1"/>
          </p:cNvSpPr>
          <p:nvPr>
            <p:ph idx="1"/>
          </p:nvPr>
        </p:nvSpPr>
        <p:spPr/>
        <p:txBody>
          <a:bodyPr/>
          <a:lstStyle/>
          <a:p>
            <a:r>
              <a:rPr lang="nb-NO" dirty="0"/>
              <a:t>Kommer an på hvor i prosessen konflikten er</a:t>
            </a:r>
          </a:p>
          <a:p>
            <a:r>
              <a:rPr lang="nb-NO" dirty="0"/>
              <a:t>Må angripes fra flere sider samtidig</a:t>
            </a:r>
          </a:p>
          <a:p>
            <a:pPr lvl="1"/>
            <a:r>
              <a:rPr lang="nb-NO" dirty="0"/>
              <a:t>Oppførsel </a:t>
            </a:r>
          </a:p>
          <a:p>
            <a:pPr lvl="1"/>
            <a:r>
              <a:rPr lang="nb-NO" dirty="0"/>
              <a:t>Tilstander</a:t>
            </a:r>
          </a:p>
          <a:p>
            <a:pPr lvl="1"/>
            <a:r>
              <a:rPr lang="nb-NO" dirty="0"/>
              <a:t>Ansvar for egne handlinger</a:t>
            </a:r>
          </a:p>
          <a:p>
            <a:pPr lvl="1"/>
            <a:r>
              <a:rPr lang="nb-NO" dirty="0"/>
              <a:t>Alternative fortolkningsrammer</a:t>
            </a:r>
          </a:p>
          <a:p>
            <a:pPr marL="457200" lvl="1" indent="-457200">
              <a:buClr>
                <a:schemeClr val="accent1"/>
              </a:buClr>
              <a:buSzPct val="65000"/>
            </a:pPr>
            <a:r>
              <a:rPr lang="nb-NO" dirty="0"/>
              <a:t>Adressere behov og bekymringer</a:t>
            </a:r>
          </a:p>
          <a:p>
            <a:pPr marL="0" indent="0">
              <a:buNone/>
            </a:pPr>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882206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Konfliktavvikling</a:t>
            </a:r>
          </a:p>
        </p:txBody>
      </p:sp>
      <p:sp>
        <p:nvSpPr>
          <p:cNvPr id="3" name="Plassholder for innhold 2"/>
          <p:cNvSpPr>
            <a:spLocks noGrp="1"/>
          </p:cNvSpPr>
          <p:nvPr>
            <p:ph idx="1"/>
          </p:nvPr>
        </p:nvSpPr>
        <p:spPr/>
        <p:txBody>
          <a:bodyPr/>
          <a:lstStyle/>
          <a:p>
            <a:r>
              <a:rPr lang="nb-NO" dirty="0"/>
              <a:t>Perfekte løsninger sjelden mulig</a:t>
            </a:r>
          </a:p>
          <a:p>
            <a:r>
              <a:rPr lang="nb-NO" dirty="0"/>
              <a:t>Avvikling ofte et mer hensiktsmessig mål </a:t>
            </a:r>
          </a:p>
          <a:p>
            <a:r>
              <a:rPr lang="nb-NO" dirty="0"/>
              <a:t>‘Skilsmisse’ kan være nødvendig</a:t>
            </a:r>
          </a:p>
        </p:txBody>
      </p:sp>
      <p:sp>
        <p:nvSpPr>
          <p:cNvPr id="4" name="TekstSylinder 3"/>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pic>
        <p:nvPicPr>
          <p:cNvPr id="5"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Tree>
    <p:extLst>
      <p:ext uri="{BB962C8B-B14F-4D97-AF65-F5344CB8AC3E}">
        <p14:creationId xmlns:p14="http://schemas.microsoft.com/office/powerpoint/2010/main" val="3116518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 det tidlig</a:t>
            </a:r>
          </a:p>
        </p:txBody>
      </p:sp>
      <p:sp>
        <p:nvSpPr>
          <p:cNvPr id="3" name="Plassholder for innhold 2"/>
          <p:cNvSpPr>
            <a:spLocks noGrp="1"/>
          </p:cNvSpPr>
          <p:nvPr>
            <p:ph idx="1"/>
          </p:nvPr>
        </p:nvSpPr>
        <p:spPr/>
        <p:txBody>
          <a:bodyPr/>
          <a:lstStyle/>
          <a:p>
            <a:r>
              <a:rPr lang="nb-NO" dirty="0"/>
              <a:t>Håndter konfliktene mens de fremdeles har sin sjarm.</a:t>
            </a:r>
          </a:p>
          <a:p>
            <a:endParaRPr lang="nb-NO" dirty="0"/>
          </a:p>
          <a:p>
            <a:r>
              <a:rPr lang="nb-NO" dirty="0"/>
              <a:t>«Ta de store konfliktene mens de er små.»</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907059" y="5458978"/>
            <a:ext cx="645832" cy="79129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916953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Sjekk forståelsen</a:t>
            </a:r>
          </a:p>
        </p:txBody>
      </p:sp>
      <p:sp>
        <p:nvSpPr>
          <p:cNvPr id="3" name="Plassholder for innhold 2"/>
          <p:cNvSpPr>
            <a:spLocks noGrp="1"/>
          </p:cNvSpPr>
          <p:nvPr>
            <p:ph idx="1"/>
          </p:nvPr>
        </p:nvSpPr>
        <p:spPr/>
        <p:txBody>
          <a:bodyPr/>
          <a:lstStyle/>
          <a:p>
            <a:r>
              <a:rPr lang="nb-NO" dirty="0"/>
              <a:t>Misforståelser er vanlige:</a:t>
            </a:r>
          </a:p>
          <a:p>
            <a:pPr marL="0" indent="0">
              <a:buNone/>
            </a:pPr>
            <a:r>
              <a:rPr lang="nb-NO" dirty="0"/>
              <a:t>	Ble handlingen/situasjonen forstått eller misforstått?</a:t>
            </a:r>
          </a:p>
          <a:p>
            <a:pPr marL="0" indent="0">
              <a:buNone/>
            </a:pPr>
            <a:r>
              <a:rPr lang="nb-NO" dirty="0"/>
              <a:t>	Kan den tolkes annerledes?</a:t>
            </a:r>
          </a:p>
          <a:p>
            <a:endParaRPr lang="nb-NO" dirty="0"/>
          </a:p>
          <a:p>
            <a:endParaRPr lang="nb-NO" dirty="0"/>
          </a:p>
          <a:p>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907059" y="5458978"/>
            <a:ext cx="645832" cy="79129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516377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Anta tilstedeværelsen av en god intensjon</a:t>
            </a:r>
          </a:p>
        </p:txBody>
      </p:sp>
      <p:sp>
        <p:nvSpPr>
          <p:cNvPr id="3" name="Plassholder for innhold 2"/>
          <p:cNvSpPr>
            <a:spLocks noGrp="1"/>
          </p:cNvSpPr>
          <p:nvPr>
            <p:ph idx="1"/>
          </p:nvPr>
        </p:nvSpPr>
        <p:spPr/>
        <p:txBody>
          <a:bodyPr/>
          <a:lstStyle/>
          <a:p>
            <a:r>
              <a:rPr lang="nb-NO" dirty="0"/>
              <a:t>Bak enhver handling skjuler deg seg en god intensjon.</a:t>
            </a:r>
          </a:p>
          <a:p>
            <a:endParaRPr lang="nb-NO" dirty="0"/>
          </a:p>
          <a:p>
            <a:pPr>
              <a:buNone/>
            </a:pPr>
            <a:endParaRPr lang="nb-NO" dirty="0"/>
          </a:p>
          <a:p>
            <a:pPr>
              <a:buNone/>
            </a:pPr>
            <a:endParaRPr lang="nb-NO" dirty="0"/>
          </a:p>
          <a:p>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4293096"/>
            <a:ext cx="1905000" cy="1619250"/>
          </a:xfrm>
          <a:prstGeom prst="rect">
            <a:avLst/>
          </a:prstGeom>
        </p:spPr>
      </p:pic>
      <p:sp>
        <p:nvSpPr>
          <p:cNvPr id="5" name="TekstSylinder 4"/>
          <p:cNvSpPr txBox="1"/>
          <p:nvPr/>
        </p:nvSpPr>
        <p:spPr>
          <a:xfrm>
            <a:off x="8616280" y="6237312"/>
            <a:ext cx="1691984"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Solem</a:t>
            </a:r>
          </a:p>
        </p:txBody>
      </p:sp>
      <p:pic>
        <p:nvPicPr>
          <p:cNvPr id="7"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Tree>
    <p:extLst>
      <p:ext uri="{BB962C8B-B14F-4D97-AF65-F5344CB8AC3E}">
        <p14:creationId xmlns:p14="http://schemas.microsoft.com/office/powerpoint/2010/main" val="568854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 fokus på framtid og løsning</a:t>
            </a:r>
          </a:p>
        </p:txBody>
      </p:sp>
      <p:sp>
        <p:nvSpPr>
          <p:cNvPr id="3" name="Plassholder for innhold 2"/>
          <p:cNvSpPr>
            <a:spLocks noGrp="1"/>
          </p:cNvSpPr>
          <p:nvPr>
            <p:ph idx="1"/>
          </p:nvPr>
        </p:nvSpPr>
        <p:spPr/>
        <p:txBody>
          <a:bodyPr/>
          <a:lstStyle/>
          <a:p>
            <a:r>
              <a:rPr lang="nb-NO" dirty="0"/>
              <a:t>Fokuser på løsning – ikke på historien</a:t>
            </a:r>
          </a:p>
          <a:p>
            <a:r>
              <a:rPr lang="nb-NO" dirty="0"/>
              <a:t>Ha fokus på hvordan en ønsket framtid kan se ut, ikke på hvem som gjorde hva i fortiden</a:t>
            </a:r>
          </a:p>
        </p:txBody>
      </p:sp>
      <p:pic>
        <p:nvPicPr>
          <p:cNvPr id="4"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51862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b-NO" dirty="0"/>
              <a:t>Kalde (Vi) og varme (Jeg) konflikter </a:t>
            </a:r>
          </a:p>
        </p:txBody>
      </p:sp>
      <p:sp>
        <p:nvSpPr>
          <p:cNvPr id="5123" name="Rectangle 3"/>
          <p:cNvSpPr>
            <a:spLocks noGrp="1" noChangeArrowheads="1"/>
          </p:cNvSpPr>
          <p:nvPr>
            <p:ph idx="1"/>
          </p:nvPr>
        </p:nvSpPr>
        <p:spPr>
          <a:xfrm>
            <a:off x="609600" y="1168401"/>
            <a:ext cx="10972800" cy="4530725"/>
          </a:xfrm>
        </p:spPr>
        <p:txBody>
          <a:bodyPr/>
          <a:lstStyle/>
          <a:p>
            <a:pPr marL="0" indent="0">
              <a:buNone/>
            </a:pPr>
            <a:endParaRPr lang="nb-NO" dirty="0"/>
          </a:p>
          <a:p>
            <a:pPr>
              <a:buFont typeface="Wingdings" panose="05000000000000000000" pitchFamily="2" charset="2"/>
              <a:buChar char="q"/>
            </a:pPr>
            <a:r>
              <a:rPr lang="nb-NO" sz="2400" b="1" dirty="0"/>
              <a:t>Kalde: </a:t>
            </a:r>
            <a:r>
              <a:rPr lang="nb-NO" sz="2400" dirty="0"/>
              <a:t>Konflikt gjennom tilhørighet til en gruppe</a:t>
            </a:r>
          </a:p>
          <a:p>
            <a:pPr lvl="1"/>
            <a:r>
              <a:rPr lang="nb-NO" sz="1800" dirty="0"/>
              <a:t>Ritualiserte interessekonflikter mellom representative parter i arbeidslivet</a:t>
            </a:r>
          </a:p>
          <a:p>
            <a:pPr lvl="1"/>
            <a:r>
              <a:rPr lang="nb-NO" sz="1800" dirty="0"/>
              <a:t>Kjønn, klasse, etniske grupper</a:t>
            </a:r>
            <a:endParaRPr lang="nb-NO" sz="2400" dirty="0"/>
          </a:p>
          <a:p>
            <a:pPr>
              <a:buFont typeface="Wingdings" panose="05000000000000000000" pitchFamily="2" charset="2"/>
              <a:buChar char="q"/>
            </a:pPr>
            <a:r>
              <a:rPr lang="nb-NO" sz="2400" b="1" dirty="0"/>
              <a:t>Varme: </a:t>
            </a:r>
            <a:r>
              <a:rPr lang="nb-NO" sz="2400" dirty="0"/>
              <a:t>Personkonflikter der partene i utgangspunktet bare representerer seg selv</a:t>
            </a:r>
          </a:p>
          <a:p>
            <a:pPr lvl="1"/>
            <a:r>
              <a:rPr lang="nb-NO" sz="2000" dirty="0"/>
              <a:t>Berører selvoppfattelsen og omdømmet</a:t>
            </a:r>
          </a:p>
          <a:p>
            <a:pPr lvl="1"/>
            <a:r>
              <a:rPr lang="nb-NO" sz="2000" dirty="0"/>
              <a:t>Berører mulighetene for å realisere mine mål</a:t>
            </a:r>
          </a:p>
          <a:p>
            <a:pPr lvl="1"/>
            <a:r>
              <a:rPr lang="nb-NO" sz="2000" dirty="0"/>
              <a:t>Mye følelser</a:t>
            </a:r>
          </a:p>
          <a:p>
            <a:pPr marL="344487" lvl="1" indent="0">
              <a:buNone/>
            </a:pPr>
            <a:endParaRPr lang="nb-NO" sz="2000" dirty="0"/>
          </a:p>
          <a:p>
            <a:pPr>
              <a:buFont typeface="Wingdings" panose="05000000000000000000" pitchFamily="2" charset="2"/>
              <a:buChar char="q"/>
            </a:pPr>
            <a:r>
              <a:rPr lang="nb-NO" sz="2400" dirty="0"/>
              <a:t>Flytende grenser</a:t>
            </a:r>
          </a:p>
          <a:p>
            <a:pPr marL="0" indent="0">
              <a:buNone/>
            </a:pPr>
            <a:endParaRPr lang="nb-NO" sz="2400" dirty="0"/>
          </a:p>
        </p:txBody>
      </p:sp>
      <p:pic>
        <p:nvPicPr>
          <p:cNvPr id="5124" name="Picture 5" descr="Turnaround_logo Word etc"/>
          <p:cNvPicPr>
            <a:picLocks noChangeAspect="1" noChangeArrowheads="1"/>
          </p:cNvPicPr>
          <p:nvPr/>
        </p:nvPicPr>
        <p:blipFill>
          <a:blip r:embed="rId3" cstate="print"/>
          <a:srcRect/>
          <a:stretch>
            <a:fillRect/>
          </a:stretch>
        </p:blipFill>
        <p:spPr bwMode="auto">
          <a:xfrm>
            <a:off x="10974194" y="5449888"/>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145463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Snu til konfliktreduserende språk</a:t>
            </a:r>
          </a:p>
        </p:txBody>
      </p:sp>
      <p:sp>
        <p:nvSpPr>
          <p:cNvPr id="4" name="Plassholder for tekst 3"/>
          <p:cNvSpPr>
            <a:spLocks noGrp="1"/>
          </p:cNvSpPr>
          <p:nvPr>
            <p:ph type="body" idx="1"/>
          </p:nvPr>
        </p:nvSpPr>
        <p:spPr>
          <a:xfrm>
            <a:off x="609599" y="1293678"/>
            <a:ext cx="5386917" cy="639762"/>
          </a:xfrm>
        </p:spPr>
        <p:txBody>
          <a:bodyPr/>
          <a:lstStyle/>
          <a:p>
            <a:r>
              <a:rPr lang="nb-NO" dirty="0"/>
              <a:t>Konfliktskapende</a:t>
            </a:r>
          </a:p>
        </p:txBody>
      </p:sp>
      <p:sp>
        <p:nvSpPr>
          <p:cNvPr id="3" name="Plassholder for innhold 2"/>
          <p:cNvSpPr>
            <a:spLocks noGrp="1"/>
          </p:cNvSpPr>
          <p:nvPr>
            <p:ph sz="half" idx="2"/>
          </p:nvPr>
        </p:nvSpPr>
        <p:spPr/>
        <p:txBody>
          <a:bodyPr/>
          <a:lstStyle/>
          <a:p>
            <a:r>
              <a:rPr lang="nb-NO" dirty="0"/>
              <a:t>Han sårer meg             </a:t>
            </a:r>
          </a:p>
          <a:p>
            <a:r>
              <a:rPr lang="nb-NO" dirty="0"/>
              <a:t>Hun presser meg        </a:t>
            </a:r>
          </a:p>
          <a:p>
            <a:endParaRPr lang="nb-NO" dirty="0"/>
          </a:p>
          <a:p>
            <a:r>
              <a:rPr lang="nb-NO" dirty="0"/>
              <a:t>De bare elsker å høre sin egen stemme, de gidder aldri høre på noen andre</a:t>
            </a:r>
          </a:p>
          <a:p>
            <a:r>
              <a:rPr lang="nb-NO" dirty="0"/>
              <a:t>Hun gjør alltid..</a:t>
            </a:r>
          </a:p>
          <a:p>
            <a:r>
              <a:rPr lang="nb-NO" dirty="0"/>
              <a:t>Han gjør aldri</a:t>
            </a:r>
          </a:p>
        </p:txBody>
      </p:sp>
      <p:sp>
        <p:nvSpPr>
          <p:cNvPr id="5" name="Plassholder for tekst 4"/>
          <p:cNvSpPr>
            <a:spLocks noGrp="1"/>
          </p:cNvSpPr>
          <p:nvPr>
            <p:ph type="body" sz="quarter" idx="3"/>
          </p:nvPr>
        </p:nvSpPr>
        <p:spPr>
          <a:xfrm>
            <a:off x="6193368" y="1293678"/>
            <a:ext cx="5389033" cy="639762"/>
          </a:xfrm>
        </p:spPr>
        <p:txBody>
          <a:bodyPr/>
          <a:lstStyle/>
          <a:p>
            <a:r>
              <a:rPr lang="nb-NO" dirty="0"/>
              <a:t>Konfliktreduserende</a:t>
            </a:r>
          </a:p>
        </p:txBody>
      </p:sp>
      <p:sp>
        <p:nvSpPr>
          <p:cNvPr id="6" name="Plassholder for innhold 5"/>
          <p:cNvSpPr>
            <a:spLocks noGrp="1"/>
          </p:cNvSpPr>
          <p:nvPr>
            <p:ph sz="quarter" idx="4"/>
          </p:nvPr>
        </p:nvSpPr>
        <p:spPr/>
        <p:txBody>
          <a:bodyPr/>
          <a:lstStyle/>
          <a:p>
            <a:r>
              <a:rPr lang="nb-NO" dirty="0"/>
              <a:t>Så du føler deg såret når han …</a:t>
            </a:r>
          </a:p>
          <a:p>
            <a:r>
              <a:rPr lang="nb-NO" dirty="0"/>
              <a:t>Så du syns det er vanskelig å si nei til henne ? </a:t>
            </a:r>
          </a:p>
          <a:p>
            <a:r>
              <a:rPr lang="nb-NO" dirty="0"/>
              <a:t>Syns du det er vanskelig å ta ordet når de prater? Hva vil gjøre det enklere, tenker du?</a:t>
            </a:r>
          </a:p>
          <a:p>
            <a:r>
              <a:rPr lang="nb-NO" dirty="0"/>
              <a:t>I hvilke situasjoner gjør hun det ikke?</a:t>
            </a:r>
          </a:p>
          <a:p>
            <a:r>
              <a:rPr lang="nb-NO" dirty="0"/>
              <a:t>Når gjør han?</a:t>
            </a:r>
          </a:p>
        </p:txBody>
      </p:sp>
      <p:pic>
        <p:nvPicPr>
          <p:cNvPr id="7"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8" name="TekstSylinder 7"/>
          <p:cNvSpPr txBox="1"/>
          <p:nvPr/>
        </p:nvSpPr>
        <p:spPr>
          <a:xfrm>
            <a:off x="9029572" y="6182932"/>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879408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9363" y="340282"/>
            <a:ext cx="10972800" cy="1139825"/>
          </a:xfrm>
        </p:spPr>
        <p:txBody>
          <a:bodyPr/>
          <a:lstStyle/>
          <a:p>
            <a:r>
              <a:rPr lang="nb-NO" sz="3600" dirty="0"/>
              <a:t>Legg posisjonene (partenes «løsninger»)til side. </a:t>
            </a:r>
            <a:r>
              <a:rPr lang="nb-NO" dirty="0"/>
              <a:t/>
            </a:r>
            <a:br>
              <a:rPr lang="nb-NO" dirty="0"/>
            </a:br>
            <a:r>
              <a:rPr lang="nb-NO" sz="3200" dirty="0"/>
              <a:t>Fire skritt mot løsning:</a:t>
            </a:r>
          </a:p>
        </p:txBody>
      </p:sp>
      <p:sp>
        <p:nvSpPr>
          <p:cNvPr id="18435" name="Rectangle 3"/>
          <p:cNvSpPr>
            <a:spLocks noGrp="1" noChangeArrowheads="1"/>
          </p:cNvSpPr>
          <p:nvPr>
            <p:ph type="body" idx="1"/>
          </p:nvPr>
        </p:nvSpPr>
        <p:spPr>
          <a:xfrm>
            <a:off x="506963" y="2057401"/>
            <a:ext cx="10972800" cy="4530725"/>
          </a:xfrm>
        </p:spPr>
        <p:txBody>
          <a:bodyPr/>
          <a:lstStyle/>
          <a:p>
            <a:pPr eaLnBrk="1" hangingPunct="1"/>
            <a:r>
              <a:rPr lang="nb-NO" dirty="0"/>
              <a:t>Gå til legitime </a:t>
            </a:r>
            <a:r>
              <a:rPr lang="nb-NO" i="1" dirty="0"/>
              <a:t>bekymringer og behov:</a:t>
            </a:r>
          </a:p>
          <a:p>
            <a:pPr lvl="1" eaLnBrk="1" hangingPunct="1"/>
            <a:r>
              <a:rPr lang="nb-NO" dirty="0"/>
              <a:t>Anerkjenn individuelle forskjeller</a:t>
            </a:r>
          </a:p>
          <a:p>
            <a:pPr eaLnBrk="1" hangingPunct="1"/>
            <a:r>
              <a:rPr lang="nb-NO" dirty="0"/>
              <a:t>Baser løsning og tiltak på å </a:t>
            </a:r>
            <a:r>
              <a:rPr lang="nb-NO" i="1" dirty="0"/>
              <a:t>møte behovene </a:t>
            </a:r>
            <a:r>
              <a:rPr lang="nb-NO" dirty="0"/>
              <a:t>og </a:t>
            </a:r>
            <a:r>
              <a:rPr lang="nb-NO" i="1" dirty="0"/>
              <a:t>minske bekymringene</a:t>
            </a:r>
          </a:p>
          <a:p>
            <a:pPr eaLnBrk="1" hangingPunct="1"/>
            <a:r>
              <a:rPr lang="nb-NO" dirty="0"/>
              <a:t>Undersøk mulighetene for å forskuttere velfungerende handlinger</a:t>
            </a:r>
          </a:p>
          <a:p>
            <a:pPr eaLnBrk="1" hangingPunct="1"/>
            <a:r>
              <a:rPr lang="nb-NO" dirty="0"/>
              <a:t>Skap klare avtaler</a:t>
            </a:r>
          </a:p>
          <a:p>
            <a:pPr marL="0" indent="0" eaLnBrk="1" hangingPunct="1">
              <a:buNone/>
            </a:pPr>
            <a:endParaRPr lang="nb-NO" dirty="0"/>
          </a:p>
          <a:p>
            <a:pPr eaLnBrk="1" hangingPunct="1"/>
            <a:endParaRPr lang="nb-NO" dirty="0"/>
          </a:p>
          <a:p>
            <a:pPr eaLnBrk="1" hangingPunct="1"/>
            <a:endParaRPr lang="nb-NO" dirty="0"/>
          </a:p>
          <a:p>
            <a:pPr eaLnBrk="1" hangingPunct="1">
              <a:buNone/>
            </a:pPr>
            <a:endParaRPr lang="nb-NO" dirty="0"/>
          </a:p>
        </p:txBody>
      </p:sp>
      <p:pic>
        <p:nvPicPr>
          <p:cNvPr id="5"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27221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b-NO"/>
              <a:t>Ved konfrontasjon: RRR</a:t>
            </a:r>
          </a:p>
        </p:txBody>
      </p:sp>
      <p:sp>
        <p:nvSpPr>
          <p:cNvPr id="20483" name="Rectangle 3"/>
          <p:cNvSpPr>
            <a:spLocks noGrp="1" noChangeArrowheads="1"/>
          </p:cNvSpPr>
          <p:nvPr>
            <p:ph type="body" idx="1"/>
          </p:nvPr>
        </p:nvSpPr>
        <p:spPr/>
        <p:txBody>
          <a:bodyPr/>
          <a:lstStyle/>
          <a:p>
            <a:pPr eaLnBrk="1" hangingPunct="1"/>
            <a:r>
              <a:rPr lang="nb-NO" b="1"/>
              <a:t>R</a:t>
            </a:r>
            <a:r>
              <a:rPr lang="nb-NO"/>
              <a:t>edelighet</a:t>
            </a:r>
          </a:p>
          <a:p>
            <a:pPr lvl="1" eaLnBrk="1" hangingPunct="1"/>
            <a:r>
              <a:rPr lang="nb-NO"/>
              <a:t> Vær redelig</a:t>
            </a:r>
          </a:p>
          <a:p>
            <a:pPr eaLnBrk="1" hangingPunct="1"/>
            <a:r>
              <a:rPr lang="nb-NO" b="1"/>
              <a:t>R</a:t>
            </a:r>
            <a:r>
              <a:rPr lang="nb-NO"/>
              <a:t>espekt </a:t>
            </a:r>
          </a:p>
          <a:p>
            <a:pPr lvl="1" eaLnBrk="1" hangingPunct="1"/>
            <a:r>
              <a:rPr lang="nb-NO"/>
              <a:t>Vis respekt for de andre</a:t>
            </a:r>
          </a:p>
          <a:p>
            <a:pPr eaLnBrk="1" hangingPunct="1"/>
            <a:r>
              <a:rPr lang="nb-NO" b="1"/>
              <a:t>R</a:t>
            </a:r>
            <a:r>
              <a:rPr lang="nb-NO"/>
              <a:t>o </a:t>
            </a:r>
          </a:p>
          <a:p>
            <a:pPr lvl="1" eaLnBrk="1" hangingPunct="1"/>
            <a:r>
              <a:rPr lang="nb-NO"/>
              <a:t>Forhold deg rolig</a:t>
            </a:r>
          </a:p>
        </p:txBody>
      </p:sp>
      <p:pic>
        <p:nvPicPr>
          <p:cNvPr id="5"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491476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3"/>
          <p:cNvSpPr>
            <a:spLocks noGrp="1"/>
          </p:cNvSpPr>
          <p:nvPr>
            <p:ph type="title"/>
          </p:nvPr>
        </p:nvSpPr>
        <p:spPr/>
        <p:txBody>
          <a:bodyPr/>
          <a:lstStyle/>
          <a:p>
            <a:r>
              <a:rPr lang="nb-NO" sz="1800" b="1" dirty="0"/>
              <a:t>Kartlegging:</a:t>
            </a:r>
            <a:r>
              <a:rPr lang="nb-NO" sz="2800" dirty="0"/>
              <a:t/>
            </a:r>
            <a:br>
              <a:rPr lang="nb-NO" sz="2800" dirty="0"/>
            </a:br>
            <a:r>
              <a:rPr lang="nb-NO" sz="2400" dirty="0"/>
              <a:t>Tema (nøytralt formulert): </a:t>
            </a:r>
          </a:p>
        </p:txBody>
      </p:sp>
      <p:sp>
        <p:nvSpPr>
          <p:cNvPr id="21507" name="Plassholder for tekst 6"/>
          <p:cNvSpPr>
            <a:spLocks noGrp="1"/>
          </p:cNvSpPr>
          <p:nvPr>
            <p:ph type="body" idx="1"/>
          </p:nvPr>
        </p:nvSpPr>
        <p:spPr>
          <a:xfrm>
            <a:off x="602427" y="1236741"/>
            <a:ext cx="5386917" cy="639762"/>
          </a:xfrm>
        </p:spPr>
        <p:txBody>
          <a:bodyPr/>
          <a:lstStyle/>
          <a:p>
            <a:r>
              <a:rPr lang="nb-NO" sz="1800" dirty="0"/>
              <a:t>Part 1: Navn. Personer</a:t>
            </a:r>
          </a:p>
          <a:p>
            <a:r>
              <a:rPr lang="nb-NO" sz="1800" dirty="0"/>
              <a:t>…………</a:t>
            </a:r>
          </a:p>
        </p:txBody>
      </p:sp>
      <p:sp>
        <p:nvSpPr>
          <p:cNvPr id="21511" name="Plassholder for innhold 9"/>
          <p:cNvSpPr>
            <a:spLocks noGrp="1"/>
          </p:cNvSpPr>
          <p:nvPr>
            <p:ph sz="half" idx="2"/>
          </p:nvPr>
        </p:nvSpPr>
        <p:spPr/>
        <p:txBody>
          <a:bodyPr/>
          <a:lstStyle/>
          <a:p>
            <a:pPr>
              <a:buFont typeface="Wingdings" pitchFamily="2" charset="2"/>
              <a:buNone/>
            </a:pPr>
            <a:r>
              <a:rPr lang="nb-NO" sz="1800" dirty="0"/>
              <a:t>Legitime bekymringer og behov</a:t>
            </a:r>
          </a:p>
          <a:p>
            <a:r>
              <a:rPr lang="nb-NO" sz="1800" dirty="0"/>
              <a:t>……………………………………….</a:t>
            </a:r>
          </a:p>
          <a:p>
            <a:r>
              <a:rPr lang="nb-NO" sz="1800" dirty="0"/>
              <a:t>……………………………………….</a:t>
            </a:r>
          </a:p>
          <a:p>
            <a:r>
              <a:rPr lang="nb-NO" sz="1800" dirty="0"/>
              <a:t>……………………………………….</a:t>
            </a:r>
          </a:p>
          <a:p>
            <a:r>
              <a:rPr lang="nb-NO" sz="1800" dirty="0"/>
              <a:t>……………………………………….</a:t>
            </a:r>
          </a:p>
          <a:p>
            <a:r>
              <a:rPr lang="nb-NO" sz="1800" dirty="0"/>
              <a:t>……………………………………….</a:t>
            </a:r>
          </a:p>
          <a:p>
            <a:r>
              <a:rPr lang="nb-NO" sz="1800" dirty="0"/>
              <a:t>……………………………………….</a:t>
            </a:r>
          </a:p>
          <a:p>
            <a:r>
              <a:rPr lang="nb-NO" sz="1800" dirty="0"/>
              <a:t>………………………………………..</a:t>
            </a:r>
          </a:p>
        </p:txBody>
      </p:sp>
      <p:sp>
        <p:nvSpPr>
          <p:cNvPr id="21508" name="Plassholder for tekst 8"/>
          <p:cNvSpPr>
            <a:spLocks noGrp="1"/>
          </p:cNvSpPr>
          <p:nvPr>
            <p:ph type="body" sz="quarter" idx="3"/>
          </p:nvPr>
        </p:nvSpPr>
        <p:spPr>
          <a:xfrm>
            <a:off x="6200540" y="1236741"/>
            <a:ext cx="5389033" cy="639762"/>
          </a:xfrm>
        </p:spPr>
        <p:txBody>
          <a:bodyPr/>
          <a:lstStyle/>
          <a:p>
            <a:r>
              <a:rPr lang="nb-NO" sz="1800" dirty="0"/>
              <a:t>Part 2: Navn. Personer.</a:t>
            </a:r>
            <a:endParaRPr lang="nb-NO" dirty="0"/>
          </a:p>
          <a:p>
            <a:r>
              <a:rPr lang="nb-NO" sz="1800" dirty="0"/>
              <a:t>…………..</a:t>
            </a:r>
          </a:p>
        </p:txBody>
      </p:sp>
      <p:sp>
        <p:nvSpPr>
          <p:cNvPr id="21509" name="Plassholder for innhold 9"/>
          <p:cNvSpPr>
            <a:spLocks noGrp="1"/>
          </p:cNvSpPr>
          <p:nvPr>
            <p:ph sz="quarter" idx="4"/>
          </p:nvPr>
        </p:nvSpPr>
        <p:spPr/>
        <p:txBody>
          <a:bodyPr/>
          <a:lstStyle/>
          <a:p>
            <a:pPr>
              <a:buFont typeface="Wingdings" pitchFamily="2" charset="2"/>
              <a:buNone/>
            </a:pPr>
            <a:r>
              <a:rPr lang="nb-NO" sz="1800"/>
              <a:t>Legitime bekymringer og behov</a:t>
            </a:r>
          </a:p>
          <a:p>
            <a:r>
              <a:rPr lang="nb-NO" sz="1800"/>
              <a:t>……………………………………….</a:t>
            </a:r>
          </a:p>
          <a:p>
            <a:r>
              <a:rPr lang="nb-NO" sz="1800"/>
              <a:t>……………………………………….</a:t>
            </a:r>
          </a:p>
          <a:p>
            <a:r>
              <a:rPr lang="nb-NO" sz="1800"/>
              <a:t>……………………………………….</a:t>
            </a:r>
          </a:p>
          <a:p>
            <a:r>
              <a:rPr lang="nb-NO" sz="1800"/>
              <a:t>……………………………………….</a:t>
            </a:r>
          </a:p>
          <a:p>
            <a:r>
              <a:rPr lang="nb-NO" sz="1800"/>
              <a:t>……………………………………….</a:t>
            </a:r>
          </a:p>
          <a:p>
            <a:r>
              <a:rPr lang="nb-NO" sz="1800"/>
              <a:t>……………………………………….</a:t>
            </a:r>
          </a:p>
          <a:p>
            <a:r>
              <a:rPr lang="nb-NO" sz="1800"/>
              <a:t>………………………………………..</a:t>
            </a:r>
          </a:p>
        </p:txBody>
      </p:sp>
      <p:sp>
        <p:nvSpPr>
          <p:cNvPr id="21510" name="TekstSylinder 10"/>
          <p:cNvSpPr txBox="1">
            <a:spLocks noChangeArrowheads="1"/>
          </p:cNvSpPr>
          <p:nvPr/>
        </p:nvSpPr>
        <p:spPr bwMode="auto">
          <a:xfrm>
            <a:off x="609600" y="5111374"/>
            <a:ext cx="8135938" cy="1077218"/>
          </a:xfrm>
          <a:prstGeom prst="rect">
            <a:avLst/>
          </a:prstGeom>
          <a:noFill/>
          <a:ln w="9525">
            <a:noFill/>
            <a:miter lim="800000"/>
            <a:headEnd/>
            <a:tailEnd/>
          </a:ln>
        </p:spPr>
        <p:txBody>
          <a:bodyPr>
            <a:spAutoFit/>
          </a:bodyPr>
          <a:lstStyle/>
          <a:p>
            <a:r>
              <a:rPr lang="nb-NO" sz="1600" dirty="0"/>
              <a:t>Hva kan danne grunnlag for løsning?</a:t>
            </a:r>
          </a:p>
          <a:p>
            <a:r>
              <a:rPr lang="nb-NO" sz="1600" dirty="0"/>
              <a:t>Hvordan møte hverandres legitime behov og bekymringer?</a:t>
            </a:r>
          </a:p>
          <a:p>
            <a:r>
              <a:rPr lang="nb-NO" sz="1600" dirty="0"/>
              <a:t>Hvilke handlinger kan forskutteres for å skape en bedre hverdag?</a:t>
            </a:r>
          </a:p>
          <a:p>
            <a:r>
              <a:rPr lang="nb-NO" sz="1600" dirty="0"/>
              <a:t>Hvilken avtale inngås  i dag.</a:t>
            </a:r>
          </a:p>
        </p:txBody>
      </p:sp>
      <p:pic>
        <p:nvPicPr>
          <p:cNvPr id="9"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10" name="TekstSylinder 9"/>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07955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Konfliktforebygging</a:t>
            </a:r>
          </a:p>
        </p:txBody>
      </p:sp>
      <p:sp>
        <p:nvSpPr>
          <p:cNvPr id="8" name="Plassholder for innhold 7"/>
          <p:cNvSpPr>
            <a:spLocks noGrp="1"/>
          </p:cNvSpPr>
          <p:nvPr>
            <p:ph idx="1"/>
          </p:nvPr>
        </p:nvSpPr>
        <p:spPr/>
        <p:txBody>
          <a:bodyPr/>
          <a:lstStyle/>
          <a:p>
            <a:r>
              <a:rPr lang="nb-NO" dirty="0"/>
              <a:t>Veldig lønnsomt.</a:t>
            </a:r>
          </a:p>
        </p:txBody>
      </p:sp>
    </p:spTree>
    <p:extLst>
      <p:ext uri="{BB962C8B-B14F-4D97-AF65-F5344CB8AC3E}">
        <p14:creationId xmlns:p14="http://schemas.microsoft.com/office/powerpoint/2010/main" val="289987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b-NO" sz="3800" dirty="0"/>
              <a:t>Stressreduksjon</a:t>
            </a:r>
          </a:p>
        </p:txBody>
      </p:sp>
      <p:sp>
        <p:nvSpPr>
          <p:cNvPr id="2" name="Plassholder for innhold 1"/>
          <p:cNvSpPr>
            <a:spLocks noGrp="1"/>
          </p:cNvSpPr>
          <p:nvPr>
            <p:ph idx="1"/>
          </p:nvPr>
        </p:nvSpPr>
        <p:spPr/>
        <p:txBody>
          <a:bodyPr/>
          <a:lstStyle/>
          <a:p>
            <a:pPr marL="0" indent="0">
              <a:buNone/>
            </a:pPr>
            <a:r>
              <a:rPr lang="nb-NO" dirty="0"/>
              <a:t>Reduksjon av </a:t>
            </a:r>
            <a:r>
              <a:rPr lang="nb-NO" i="1" dirty="0"/>
              <a:t>opplevde</a:t>
            </a:r>
            <a:r>
              <a:rPr lang="nb-NO" dirty="0"/>
              <a:t> belastninger.</a:t>
            </a:r>
          </a:p>
          <a:p>
            <a:endParaRPr lang="nb-NO" dirty="0"/>
          </a:p>
          <a:p>
            <a:r>
              <a:rPr lang="nb-NO" dirty="0"/>
              <a:t>Stress gjør oss rigide og vanskelige</a:t>
            </a:r>
          </a:p>
        </p:txBody>
      </p:sp>
      <p:pic>
        <p:nvPicPr>
          <p:cNvPr id="5"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09670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64956" y="248697"/>
            <a:ext cx="8229600" cy="1139825"/>
          </a:xfrm>
        </p:spPr>
        <p:txBody>
          <a:bodyPr/>
          <a:lstStyle/>
          <a:p>
            <a:pPr eaLnBrk="1" hangingPunct="1"/>
            <a:r>
              <a:rPr lang="nb-NO" sz="3800" dirty="0"/>
              <a:t>Avklarte og omforente roller</a:t>
            </a:r>
          </a:p>
        </p:txBody>
      </p:sp>
      <p:sp>
        <p:nvSpPr>
          <p:cNvPr id="2" name="Plassholder for innhold 1"/>
          <p:cNvSpPr>
            <a:spLocks noGrp="1"/>
          </p:cNvSpPr>
          <p:nvPr>
            <p:ph idx="1"/>
          </p:nvPr>
        </p:nvSpPr>
        <p:spPr>
          <a:xfrm>
            <a:off x="564956" y="1388522"/>
            <a:ext cx="10972800" cy="4530725"/>
          </a:xfrm>
        </p:spPr>
        <p:txBody>
          <a:bodyPr/>
          <a:lstStyle/>
          <a:p>
            <a:r>
              <a:rPr lang="nb-NO" dirty="0"/>
              <a:t>Krav og forventninger til en posisjon/rolle</a:t>
            </a:r>
          </a:p>
          <a:p>
            <a:r>
              <a:rPr lang="nb-NO" dirty="0"/>
              <a:t>Hvem skal gjøre hva </a:t>
            </a:r>
          </a:p>
          <a:p>
            <a:r>
              <a:rPr lang="nb-NO" dirty="0"/>
              <a:t>Hvem samarbeider om hva</a:t>
            </a:r>
          </a:p>
          <a:p>
            <a:endParaRPr lang="nb-NO" dirty="0"/>
          </a:p>
          <a:p>
            <a:endParaRPr lang="nb-NO" dirty="0"/>
          </a:p>
          <a:p>
            <a:endParaRPr lang="nb-NO" dirty="0"/>
          </a:p>
          <a:p>
            <a:endParaRPr lang="nb-NO" dirty="0"/>
          </a:p>
        </p:txBody>
      </p:sp>
      <p:pic>
        <p:nvPicPr>
          <p:cNvPr id="5"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150098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dirty="0"/>
              <a:t>Avklart og omforent ansvar og myndighet</a:t>
            </a:r>
          </a:p>
        </p:txBody>
      </p:sp>
      <p:sp>
        <p:nvSpPr>
          <p:cNvPr id="2" name="Plassholder for innhold 1"/>
          <p:cNvSpPr>
            <a:spLocks noGrp="1"/>
          </p:cNvSpPr>
          <p:nvPr>
            <p:ph idx="1"/>
          </p:nvPr>
        </p:nvSpPr>
        <p:spPr>
          <a:xfrm>
            <a:off x="609600" y="1600202"/>
            <a:ext cx="10972800" cy="2422524"/>
          </a:xfrm>
        </p:spPr>
        <p:txBody>
          <a:bodyPr/>
          <a:lstStyle/>
          <a:p>
            <a:r>
              <a:rPr lang="nb-NO" dirty="0"/>
              <a:t>Hvem har ansvaret for hva</a:t>
            </a:r>
          </a:p>
          <a:p>
            <a:r>
              <a:rPr lang="nb-NO" dirty="0"/>
              <a:t>Hvilken myndighet ligger til hvem (hvilken posisjon)</a:t>
            </a:r>
          </a:p>
          <a:p>
            <a:r>
              <a:rPr lang="nb-NO" dirty="0"/>
              <a:t>Tydelig delegering av myndighet og kringkasting av denne</a:t>
            </a:r>
          </a:p>
          <a:p>
            <a:pPr marL="0" indent="0">
              <a:buNone/>
            </a:pPr>
            <a:endParaRPr lang="nb-NO" dirty="0"/>
          </a:p>
        </p:txBody>
      </p:sp>
      <p:pic>
        <p:nvPicPr>
          <p:cNvPr id="5"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6" name="TekstSylinder 5"/>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511325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Avklart og omforent prioritering</a:t>
            </a:r>
          </a:p>
        </p:txBody>
      </p:sp>
      <p:sp>
        <p:nvSpPr>
          <p:cNvPr id="3" name="Plassholder for innhold 2"/>
          <p:cNvSpPr>
            <a:spLocks noGrp="1"/>
          </p:cNvSpPr>
          <p:nvPr>
            <p:ph idx="1"/>
          </p:nvPr>
        </p:nvSpPr>
        <p:spPr/>
        <p:txBody>
          <a:bodyPr/>
          <a:lstStyle/>
          <a:p>
            <a:r>
              <a:rPr lang="nb-NO" dirty="0"/>
              <a:t>Felles situasjonsforståelse</a:t>
            </a:r>
          </a:p>
          <a:p>
            <a:r>
              <a:rPr lang="nb-NO" dirty="0"/>
              <a:t>Felles forståelse av hva målet er</a:t>
            </a:r>
          </a:p>
          <a:p>
            <a:r>
              <a:rPr lang="nb-NO" dirty="0"/>
              <a:t>Felles forståelse av strategien for å nå målet</a:t>
            </a:r>
          </a:p>
          <a:p>
            <a:endParaRPr lang="nb-NO" dirty="0"/>
          </a:p>
          <a:p>
            <a:r>
              <a:rPr lang="nb-NO" dirty="0"/>
              <a:t>Felles kriterier for å bedømme noe som mer viktig enn noe annet.</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419270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Konfliktreduserende kultur</a:t>
            </a:r>
          </a:p>
        </p:txBody>
      </p:sp>
      <p:sp>
        <p:nvSpPr>
          <p:cNvPr id="3" name="Plassholder for innhold 2"/>
          <p:cNvSpPr>
            <a:spLocks noGrp="1"/>
          </p:cNvSpPr>
          <p:nvPr>
            <p:ph idx="1"/>
          </p:nvPr>
        </p:nvSpPr>
        <p:spPr/>
        <p:txBody>
          <a:bodyPr/>
          <a:lstStyle/>
          <a:p>
            <a:r>
              <a:rPr lang="nb-NO" dirty="0"/>
              <a:t>Tillatelse til å feile</a:t>
            </a:r>
          </a:p>
          <a:p>
            <a:pPr lvl="1"/>
            <a:r>
              <a:rPr lang="nb-NO" dirty="0"/>
              <a:t>Møtes med tilbud om feilretting og læring</a:t>
            </a:r>
          </a:p>
          <a:p>
            <a:r>
              <a:rPr lang="nb-NO" dirty="0"/>
              <a:t>Tillatelse til uenighet</a:t>
            </a:r>
          </a:p>
          <a:p>
            <a:pPr lvl="1"/>
            <a:r>
              <a:rPr lang="nb-NO" dirty="0"/>
              <a:t>Møtes med åpne diskusjoner i respektfull atmosfære</a:t>
            </a:r>
          </a:p>
          <a:p>
            <a:r>
              <a:rPr lang="nb-NO" dirty="0"/>
              <a:t>Tillatelse til ulikhet</a:t>
            </a:r>
          </a:p>
          <a:p>
            <a:pPr lvl="1"/>
            <a:r>
              <a:rPr lang="nb-NO" dirty="0"/>
              <a:t>Anerkjenner at folk er ulike, og har takhøyde og fleksibilitet nok til å håndtere det.</a:t>
            </a:r>
          </a:p>
          <a:p>
            <a:pPr marL="0" indent="0">
              <a:buNone/>
            </a:pPr>
            <a:endParaRPr lang="nb-NO" dirty="0"/>
          </a:p>
          <a:p>
            <a:pPr marL="0" indent="0">
              <a:buNone/>
            </a:pPr>
            <a:r>
              <a:rPr lang="nb-NO" dirty="0"/>
              <a:t>Tillatelse: At handlingen ikke møtes med ubehag og straff</a:t>
            </a:r>
          </a:p>
          <a:p>
            <a:pPr marL="0" indent="0">
              <a:buNone/>
            </a:pPr>
            <a:endParaRPr lang="nb-NO" dirty="0"/>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9029572" y="6286423"/>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9173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r>
              <a:rPr lang="nb-NO"/>
              <a:t>Konfliktens kjerne</a:t>
            </a:r>
          </a:p>
        </p:txBody>
      </p:sp>
      <p:sp>
        <p:nvSpPr>
          <p:cNvPr id="4099" name="Plassholder for innhold 2"/>
          <p:cNvSpPr>
            <a:spLocks noGrp="1"/>
          </p:cNvSpPr>
          <p:nvPr>
            <p:ph idx="1"/>
          </p:nvPr>
        </p:nvSpPr>
        <p:spPr/>
        <p:txBody>
          <a:bodyPr/>
          <a:lstStyle/>
          <a:p>
            <a:pPr>
              <a:buFont typeface="Wingdings" panose="05000000000000000000" pitchFamily="2" charset="2"/>
              <a:buChar char="q"/>
            </a:pPr>
            <a:r>
              <a:rPr lang="nb-NO" b="1" dirty="0"/>
              <a:t>Brutte forventninger</a:t>
            </a:r>
          </a:p>
          <a:p>
            <a:pPr marL="0" indent="0">
              <a:buNone/>
            </a:pPr>
            <a:endParaRPr lang="nb-NO" dirty="0"/>
          </a:p>
          <a:p>
            <a:pPr>
              <a:buFont typeface="Wingdings" panose="05000000000000000000" pitchFamily="2" charset="2"/>
              <a:buChar char="q"/>
            </a:pPr>
            <a:r>
              <a:rPr lang="nb-NO" dirty="0"/>
              <a:t>Opplevd urettferdighet</a:t>
            </a:r>
          </a:p>
          <a:p>
            <a:pPr>
              <a:buFont typeface="Wingdings" panose="05000000000000000000" pitchFamily="2" charset="2"/>
              <a:buChar char="q"/>
            </a:pPr>
            <a:r>
              <a:rPr lang="nb-NO" dirty="0"/>
              <a:t>Motstridende interesser</a:t>
            </a:r>
          </a:p>
          <a:p>
            <a:pPr>
              <a:buFont typeface="Wingdings" panose="05000000000000000000" pitchFamily="2" charset="2"/>
              <a:buChar char="q"/>
            </a:pPr>
            <a:endParaRPr lang="nb-NO" dirty="0"/>
          </a:p>
          <a:p>
            <a:pPr marL="0" indent="0">
              <a:buNone/>
            </a:pPr>
            <a:endParaRPr lang="nb-NO" dirty="0"/>
          </a:p>
        </p:txBody>
      </p:sp>
      <p:pic>
        <p:nvPicPr>
          <p:cNvPr id="4100" name="Picture 5" descr="Turnaround_logo Word etc"/>
          <p:cNvPicPr>
            <a:picLocks noChangeAspect="1" noChangeArrowheads="1"/>
          </p:cNvPicPr>
          <p:nvPr/>
        </p:nvPicPr>
        <p:blipFill>
          <a:blip r:embed="rId3" cstate="print"/>
          <a:srcRect/>
          <a:stretch>
            <a:fillRect/>
          </a:stretch>
        </p:blipFill>
        <p:spPr bwMode="auto">
          <a:xfrm>
            <a:off x="10877550" y="5449888"/>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088611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Kulturbygging</a:t>
            </a:r>
            <a:endParaRPr lang="nb-NO" dirty="0"/>
          </a:p>
        </p:txBody>
      </p:sp>
      <p:sp>
        <p:nvSpPr>
          <p:cNvPr id="3" name="Plassholder for innhold 2"/>
          <p:cNvSpPr>
            <a:spLocks noGrp="1"/>
          </p:cNvSpPr>
          <p:nvPr>
            <p:ph idx="1"/>
          </p:nvPr>
        </p:nvSpPr>
        <p:spPr/>
        <p:txBody>
          <a:bodyPr/>
          <a:lstStyle/>
          <a:p>
            <a:r>
              <a:rPr lang="nb-NO" dirty="0"/>
              <a:t>Hva vi applauderer </a:t>
            </a:r>
          </a:p>
          <a:p>
            <a:r>
              <a:rPr lang="nb-NO" dirty="0"/>
              <a:t>Hva vi sanksjonerer</a:t>
            </a:r>
          </a:p>
          <a:p>
            <a:pPr marL="0" indent="0">
              <a:buNone/>
            </a:pPr>
            <a:endParaRPr lang="nb-NO" dirty="0"/>
          </a:p>
          <a:p>
            <a:pPr marL="0" indent="0">
              <a:buNone/>
            </a:pPr>
            <a:endParaRPr lang="nb-NO" dirty="0"/>
          </a:p>
          <a:p>
            <a:pPr marL="0" indent="0">
              <a:buNone/>
            </a:pPr>
            <a:r>
              <a:rPr lang="nb-NO" dirty="0"/>
              <a:t>Ansvaret ligger hos den enkelte medlem i gruppa</a:t>
            </a:r>
          </a:p>
          <a:p>
            <a:pPr marL="0" indent="0">
              <a:buNone/>
            </a:pPr>
            <a:r>
              <a:rPr lang="nb-NO" dirty="0"/>
              <a:t>Best om leder også drar i samme retning, men ingen unnskyldning.</a:t>
            </a:r>
          </a:p>
        </p:txBody>
      </p:sp>
      <p:pic>
        <p:nvPicPr>
          <p:cNvPr id="4" name="Picture 5" descr="Turnaround_logo Word etc"/>
          <p:cNvPicPr>
            <a:picLocks noChangeAspect="1" noChangeArrowheads="1"/>
          </p:cNvPicPr>
          <p:nvPr/>
        </p:nvPicPr>
        <p:blipFill>
          <a:blip r:embed="rId3"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832925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Ta ansvar</a:t>
            </a:r>
          </a:p>
        </p:txBody>
      </p:sp>
      <p:sp>
        <p:nvSpPr>
          <p:cNvPr id="3" name="Plassholder for innhold 2"/>
          <p:cNvSpPr>
            <a:spLocks noGrp="1"/>
          </p:cNvSpPr>
          <p:nvPr>
            <p:ph idx="1"/>
          </p:nvPr>
        </p:nvSpPr>
        <p:spPr/>
        <p:txBody>
          <a:bodyPr/>
          <a:lstStyle/>
          <a:p>
            <a:r>
              <a:rPr lang="nb-NO" dirty="0"/>
              <a:t>For egne følelser</a:t>
            </a:r>
          </a:p>
          <a:p>
            <a:r>
              <a:rPr lang="nb-NO" dirty="0"/>
              <a:t>For egne handlinger</a:t>
            </a:r>
          </a:p>
          <a:p>
            <a:r>
              <a:rPr lang="nb-NO" dirty="0"/>
              <a:t>For muligheten til å bedre situasjonen</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459809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Snakk</a:t>
            </a:r>
          </a:p>
        </p:txBody>
      </p:sp>
      <p:sp>
        <p:nvSpPr>
          <p:cNvPr id="3" name="Plassholder for innhold 2"/>
          <p:cNvSpPr>
            <a:spLocks noGrp="1"/>
          </p:cNvSpPr>
          <p:nvPr>
            <p:ph idx="1"/>
          </p:nvPr>
        </p:nvSpPr>
        <p:spPr/>
        <p:txBody>
          <a:bodyPr/>
          <a:lstStyle/>
          <a:p>
            <a:r>
              <a:rPr lang="nb-NO" dirty="0"/>
              <a:t>Snakk til, ikke om, personer du har problemer med</a:t>
            </a:r>
          </a:p>
          <a:p>
            <a:r>
              <a:rPr lang="nb-NO" dirty="0"/>
              <a:t>Snakk om dine egne behov</a:t>
            </a:r>
          </a:p>
          <a:p>
            <a:r>
              <a:rPr lang="nb-NO" dirty="0"/>
              <a:t>Snakk respektfullt </a:t>
            </a:r>
          </a:p>
          <a:p>
            <a:r>
              <a:rPr lang="nb-NO" dirty="0"/>
              <a:t>Snakk og lytt nok til at demonisering blir vanskelig</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24661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Lytt og let</a:t>
            </a:r>
          </a:p>
        </p:txBody>
      </p:sp>
      <p:sp>
        <p:nvSpPr>
          <p:cNvPr id="3" name="Plassholder for innhold 2"/>
          <p:cNvSpPr>
            <a:spLocks noGrp="1"/>
          </p:cNvSpPr>
          <p:nvPr>
            <p:ph idx="1"/>
          </p:nvPr>
        </p:nvSpPr>
        <p:spPr/>
        <p:txBody>
          <a:bodyPr/>
          <a:lstStyle/>
          <a:p>
            <a:r>
              <a:rPr lang="nb-NO" dirty="0"/>
              <a:t>Etter forståelsen</a:t>
            </a:r>
          </a:p>
          <a:p>
            <a:r>
              <a:rPr lang="nb-NO" dirty="0"/>
              <a:t>Etter det som fungerer</a:t>
            </a:r>
          </a:p>
          <a:p>
            <a:r>
              <a:rPr lang="nb-NO" dirty="0"/>
              <a:t>Etter det menneskelige</a:t>
            </a:r>
          </a:p>
          <a:p>
            <a:r>
              <a:rPr lang="nb-NO" dirty="0"/>
              <a:t>Etter den gode intensjon</a:t>
            </a:r>
          </a:p>
          <a:p>
            <a:endParaRPr lang="nb-NO" dirty="0"/>
          </a:p>
        </p:txBody>
      </p:sp>
      <p:sp>
        <p:nvSpPr>
          <p:cNvPr id="4" name="TekstSylinder 3"/>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pic>
        <p:nvPicPr>
          <p:cNvPr id="5"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Tree>
    <p:extLst>
      <p:ext uri="{BB962C8B-B14F-4D97-AF65-F5344CB8AC3E}">
        <p14:creationId xmlns:p14="http://schemas.microsoft.com/office/powerpoint/2010/main" val="4130080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Forskutter handling</a:t>
            </a:r>
          </a:p>
        </p:txBody>
      </p:sp>
      <p:sp>
        <p:nvSpPr>
          <p:cNvPr id="3" name="Plassholder for innhold 2"/>
          <p:cNvSpPr>
            <a:spLocks noGrp="1"/>
          </p:cNvSpPr>
          <p:nvPr>
            <p:ph idx="1"/>
          </p:nvPr>
        </p:nvSpPr>
        <p:spPr/>
        <p:txBody>
          <a:bodyPr/>
          <a:lstStyle/>
          <a:p>
            <a:r>
              <a:rPr lang="nb-NO" dirty="0"/>
              <a:t>Gjør og kommuniser på den måten du ville gjort det hvis relasjonen var god.</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496616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Møt frustrasjoner hos andre</a:t>
            </a:r>
          </a:p>
        </p:txBody>
      </p:sp>
      <p:sp>
        <p:nvSpPr>
          <p:cNvPr id="3" name="Plassholder for innhold 2"/>
          <p:cNvSpPr>
            <a:spLocks noGrp="1"/>
          </p:cNvSpPr>
          <p:nvPr>
            <p:ph idx="1"/>
          </p:nvPr>
        </p:nvSpPr>
        <p:spPr/>
        <p:txBody>
          <a:bodyPr/>
          <a:lstStyle/>
          <a:p>
            <a:r>
              <a:rPr lang="nb-NO" dirty="0"/>
              <a:t>Med gode spørsmål (hva skal til for at…..)</a:t>
            </a:r>
          </a:p>
          <a:p>
            <a:r>
              <a:rPr lang="nb-NO" dirty="0"/>
              <a:t>Med tilbud om refleksjon og problemløsning</a:t>
            </a:r>
          </a:p>
          <a:p>
            <a:r>
              <a:rPr lang="nb-NO" dirty="0"/>
              <a:t>Med hjelp til å ta ansvar for seg selv</a:t>
            </a:r>
          </a:p>
          <a:p>
            <a:r>
              <a:rPr lang="nb-NO" dirty="0"/>
              <a:t>Med en god porsjon varme og raushet</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853694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Voksenmodus</a:t>
            </a:r>
          </a:p>
        </p:txBody>
      </p:sp>
      <p:sp>
        <p:nvSpPr>
          <p:cNvPr id="3" name="Plassholder for innhold 2"/>
          <p:cNvSpPr>
            <a:spLocks noGrp="1"/>
          </p:cNvSpPr>
          <p:nvPr>
            <p:ph idx="1"/>
          </p:nvPr>
        </p:nvSpPr>
        <p:spPr/>
        <p:txBody>
          <a:bodyPr/>
          <a:lstStyle/>
          <a:p>
            <a:r>
              <a:rPr lang="nb-NO" dirty="0"/>
              <a:t>Når konflikten banker på døra, gå i voksenmodus.</a:t>
            </a:r>
          </a:p>
          <a:p>
            <a:r>
              <a:rPr lang="nb-NO" dirty="0"/>
              <a:t>Vær oppklarende og problemløsende.</a:t>
            </a:r>
          </a:p>
        </p:txBody>
      </p:sp>
      <p:pic>
        <p:nvPicPr>
          <p:cNvPr id="4"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1435766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yn 7"/>
          <p:cNvSpPr/>
          <p:nvPr/>
        </p:nvSpPr>
        <p:spPr>
          <a:xfrm>
            <a:off x="4435865" y="5213905"/>
            <a:ext cx="1503336" cy="937118"/>
          </a:xfrm>
          <a:prstGeom prst="lightningBol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2" descr="http://images.clipartpanda.com/happy-sun-clipart-ncXjKaBc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808" y="272354"/>
            <a:ext cx="6903449" cy="5276825"/>
          </a:xfrm>
          <a:prstGeom prst="rect">
            <a:avLst/>
          </a:prstGeom>
          <a:noFill/>
          <a:extLst>
            <a:ext uri="{909E8E84-426E-40DD-AFC4-6F175D3DCCD1}">
              <a14:hiddenFill xmlns:a14="http://schemas.microsoft.com/office/drawing/2010/main">
                <a:solidFill>
                  <a:srgbClr val="FFFFFF"/>
                </a:solidFill>
              </a14:hiddenFill>
            </a:ext>
          </a:extLst>
        </p:spPr>
      </p:pic>
      <p:sp>
        <p:nvSpPr>
          <p:cNvPr id="7" name="Lyn 6"/>
          <p:cNvSpPr/>
          <p:nvPr/>
        </p:nvSpPr>
        <p:spPr>
          <a:xfrm>
            <a:off x="5765369" y="5213905"/>
            <a:ext cx="573438" cy="937118"/>
          </a:xfrm>
          <a:prstGeom prst="lightningBol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åre 9"/>
          <p:cNvSpPr/>
          <p:nvPr/>
        </p:nvSpPr>
        <p:spPr>
          <a:xfrm rot="20152168">
            <a:off x="2792013" y="5339718"/>
            <a:ext cx="523592" cy="486923"/>
          </a:xfrm>
          <a:prstGeom prst="teardrop">
            <a:avLst>
              <a:gd name="adj" fmla="val 129600"/>
            </a:avLst>
          </a:prstGeom>
          <a:gradFill flip="none" rotWithShape="1">
            <a:gsLst>
              <a:gs pos="0">
                <a:srgbClr val="33CCCC">
                  <a:shade val="30000"/>
                  <a:satMod val="115000"/>
                </a:srgbClr>
              </a:gs>
              <a:gs pos="50000">
                <a:srgbClr val="33CCCC">
                  <a:shade val="67500"/>
                  <a:satMod val="115000"/>
                </a:srgbClr>
              </a:gs>
              <a:gs pos="100000">
                <a:srgbClr val="33CC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åre 11"/>
          <p:cNvSpPr/>
          <p:nvPr/>
        </p:nvSpPr>
        <p:spPr>
          <a:xfrm rot="20059120">
            <a:off x="3533614" y="5111756"/>
            <a:ext cx="392482" cy="455925"/>
          </a:xfrm>
          <a:prstGeom prst="teardrop">
            <a:avLst>
              <a:gd name="adj" fmla="val 13159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åre 12"/>
          <p:cNvSpPr/>
          <p:nvPr/>
        </p:nvSpPr>
        <p:spPr>
          <a:xfrm rot="19336752">
            <a:off x="4344246" y="5640100"/>
            <a:ext cx="392482" cy="455925"/>
          </a:xfrm>
          <a:prstGeom prst="teardrop">
            <a:avLst>
              <a:gd name="adj" fmla="val 131590"/>
            </a:avLst>
          </a:prstGeo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åre 13"/>
          <p:cNvSpPr/>
          <p:nvPr/>
        </p:nvSpPr>
        <p:spPr>
          <a:xfrm rot="18488016">
            <a:off x="6908683" y="5550471"/>
            <a:ext cx="392482" cy="455925"/>
          </a:xfrm>
          <a:prstGeom prst="teardrop">
            <a:avLst>
              <a:gd name="adj" fmla="val 141835"/>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åre 14"/>
          <p:cNvSpPr/>
          <p:nvPr/>
        </p:nvSpPr>
        <p:spPr>
          <a:xfrm rot="19336752">
            <a:off x="7380102" y="5221339"/>
            <a:ext cx="392482" cy="455925"/>
          </a:xfrm>
          <a:prstGeom prst="teardrop">
            <a:avLst>
              <a:gd name="adj" fmla="val 131590"/>
            </a:avLst>
          </a:prstGeo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p:cNvSpPr/>
          <p:nvPr/>
        </p:nvSpPr>
        <p:spPr>
          <a:xfrm rot="21225114">
            <a:off x="3852868" y="3182440"/>
            <a:ext cx="3361457" cy="1420586"/>
          </a:xfrm>
          <a:prstGeom prst="rect">
            <a:avLst/>
          </a:prstGeom>
          <a:noFill/>
        </p:spPr>
        <p:txBody>
          <a:bodyPr wrap="none" lIns="91440" tIns="45720" rIns="91440" bIns="45720">
            <a:prstTxWarp prst="textStop">
              <a:avLst/>
            </a:prstTxWarp>
            <a:spAutoFit/>
          </a:bodyPr>
          <a:lstStyle/>
          <a:p>
            <a:pPr algn="ctr"/>
            <a:r>
              <a:rPr lang="nb-NO"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Lykke til ! </a:t>
            </a:r>
          </a:p>
        </p:txBody>
      </p:sp>
      <p:sp>
        <p:nvSpPr>
          <p:cNvPr id="17" name="Tåre 16"/>
          <p:cNvSpPr/>
          <p:nvPr/>
        </p:nvSpPr>
        <p:spPr>
          <a:xfrm rot="19336752">
            <a:off x="6240706" y="5355216"/>
            <a:ext cx="392482" cy="455925"/>
          </a:xfrm>
          <a:prstGeom prst="teardrop">
            <a:avLst>
              <a:gd name="adj" fmla="val 131590"/>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Picture 5" descr="Turnaround_logo Word etc"/>
          <p:cNvPicPr>
            <a:picLocks noChangeAspect="1" noChangeArrowheads="1"/>
          </p:cNvPicPr>
          <p:nvPr/>
        </p:nvPicPr>
        <p:blipFill>
          <a:blip r:embed="rId4" cstate="print"/>
          <a:srcRect/>
          <a:stretch>
            <a:fillRect/>
          </a:stretch>
        </p:blipFill>
        <p:spPr bwMode="auto">
          <a:xfrm>
            <a:off x="10877550" y="5422823"/>
            <a:ext cx="704850" cy="863600"/>
          </a:xfrm>
          <a:prstGeom prst="rect">
            <a:avLst/>
          </a:prstGeom>
          <a:noFill/>
          <a:ln w="9525">
            <a:noFill/>
            <a:miter lim="800000"/>
            <a:headEnd/>
            <a:tailEnd/>
          </a:ln>
        </p:spPr>
      </p:pic>
      <p:sp>
        <p:nvSpPr>
          <p:cNvPr id="19" name="TekstSylinder 18"/>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27375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b-NO" sz="3800" dirty="0"/>
              <a:t>Konflikt som en subjektiv opplevelse</a:t>
            </a:r>
          </a:p>
        </p:txBody>
      </p:sp>
      <p:sp>
        <p:nvSpPr>
          <p:cNvPr id="9219" name="Rectangle 3"/>
          <p:cNvSpPr>
            <a:spLocks noGrp="1" noChangeArrowheads="1"/>
          </p:cNvSpPr>
          <p:nvPr>
            <p:ph type="body" idx="1"/>
          </p:nvPr>
        </p:nvSpPr>
        <p:spPr>
          <a:xfrm>
            <a:off x="609600" y="1350963"/>
            <a:ext cx="10972800" cy="4530725"/>
          </a:xfrm>
        </p:spPr>
        <p:txBody>
          <a:bodyPr/>
          <a:lstStyle/>
          <a:p>
            <a:pPr eaLnBrk="1" hangingPunct="1">
              <a:buFont typeface="Wingdings" pitchFamily="2" charset="2"/>
              <a:buNone/>
            </a:pPr>
            <a:r>
              <a:rPr lang="nb-NO" sz="2400" dirty="0"/>
              <a:t>Kan ha sitt opphav i en subjektiv opplevelse </a:t>
            </a:r>
          </a:p>
          <a:p>
            <a:pPr eaLnBrk="1" hangingPunct="1">
              <a:buFont typeface="Wingdings" pitchFamily="2" charset="2"/>
              <a:buNone/>
            </a:pPr>
            <a:r>
              <a:rPr lang="nb-NO" sz="2400" dirty="0"/>
              <a:t>uten rot i en objektiv virkelighet:</a:t>
            </a:r>
          </a:p>
          <a:p>
            <a:endParaRPr lang="nb-NO" sz="2000" dirty="0"/>
          </a:p>
          <a:p>
            <a:r>
              <a:rPr lang="nb-NO" sz="2400" dirty="0"/>
              <a:t>Misforståelse</a:t>
            </a:r>
          </a:p>
          <a:p>
            <a:r>
              <a:rPr lang="nb-NO" sz="2400" dirty="0"/>
              <a:t>Fantasifull fortolkning</a:t>
            </a:r>
          </a:p>
          <a:p>
            <a:r>
              <a:rPr lang="nb-NO" sz="2400" dirty="0"/>
              <a:t>«Mine ting» </a:t>
            </a:r>
          </a:p>
          <a:p>
            <a:pPr eaLnBrk="1" hangingPunct="1">
              <a:buFont typeface="Wingdings" pitchFamily="2" charset="2"/>
              <a:buNone/>
            </a:pPr>
            <a:endParaRPr lang="nb-NO" sz="2400" dirty="0"/>
          </a:p>
          <a:p>
            <a:pPr eaLnBrk="1" hangingPunct="1">
              <a:buFont typeface="Wingdings" pitchFamily="2" charset="2"/>
              <a:buNone/>
            </a:pPr>
            <a:r>
              <a:rPr lang="nb-NO" sz="2400" dirty="0"/>
              <a:t>Følelsene overstyrer lett vurderingsevnen</a:t>
            </a:r>
          </a:p>
          <a:p>
            <a:pPr eaLnBrk="1" hangingPunct="1">
              <a:buFont typeface="Wingdings" pitchFamily="2" charset="2"/>
              <a:buNone/>
            </a:pPr>
            <a:r>
              <a:rPr lang="nb-NO" sz="2400" dirty="0"/>
              <a:t>Viktig å få fatt på </a:t>
            </a:r>
            <a:r>
              <a:rPr lang="nb-NO" sz="2400" i="1" dirty="0"/>
              <a:t>opplevelsen</a:t>
            </a:r>
            <a:r>
              <a:rPr lang="nb-NO" sz="2400" dirty="0"/>
              <a:t>, og sjekke ut alternative tolkninger.</a:t>
            </a:r>
          </a:p>
          <a:p>
            <a:pPr eaLnBrk="1" hangingPunct="1">
              <a:buFont typeface="Wingdings" pitchFamily="2" charset="2"/>
              <a:buNone/>
            </a:pPr>
            <a:endParaRPr lang="nb-NO" dirty="0"/>
          </a:p>
          <a:p>
            <a:pPr eaLnBrk="1" hangingPunct="1">
              <a:buFont typeface="Wingdings" pitchFamily="2" charset="2"/>
              <a:buNone/>
            </a:pPr>
            <a:endParaRPr lang="nb-NO" dirty="0"/>
          </a:p>
        </p:txBody>
      </p:sp>
      <p:pic>
        <p:nvPicPr>
          <p:cNvPr id="9220" name="Picture 4" descr="Turnaround_logo Word etc"/>
          <p:cNvPicPr>
            <a:picLocks noChangeAspect="1" noChangeArrowheads="1"/>
          </p:cNvPicPr>
          <p:nvPr/>
        </p:nvPicPr>
        <p:blipFill>
          <a:blip r:embed="rId3" cstate="print"/>
          <a:srcRect/>
          <a:stretch>
            <a:fillRect/>
          </a:stretch>
        </p:blipFill>
        <p:spPr bwMode="auto">
          <a:xfrm>
            <a:off x="10877550" y="5449888"/>
            <a:ext cx="704850" cy="863600"/>
          </a:xfrm>
          <a:prstGeom prst="rect">
            <a:avLst/>
          </a:prstGeom>
          <a:noFill/>
          <a:ln w="9525">
            <a:noFill/>
            <a:miter lim="800000"/>
            <a:headEnd/>
            <a:tailEnd/>
          </a:ln>
        </p:spPr>
      </p:pic>
      <p:sp>
        <p:nvSpPr>
          <p:cNvPr id="5" name="TekstSylinder 4"/>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35198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b-NO"/>
              <a:t>Konfliktens utvikling</a:t>
            </a:r>
          </a:p>
        </p:txBody>
      </p:sp>
      <p:sp>
        <p:nvSpPr>
          <p:cNvPr id="12291" name="Rectangle 3"/>
          <p:cNvSpPr>
            <a:spLocks noGrp="1" noChangeArrowheads="1"/>
          </p:cNvSpPr>
          <p:nvPr>
            <p:ph idx="1"/>
          </p:nvPr>
        </p:nvSpPr>
        <p:spPr>
          <a:xfrm>
            <a:off x="812800" y="1438278"/>
            <a:ext cx="10972800" cy="4530725"/>
          </a:xfrm>
        </p:spPr>
        <p:txBody>
          <a:bodyPr/>
          <a:lstStyle/>
          <a:p>
            <a:pPr eaLnBrk="1" hangingPunct="1">
              <a:lnSpc>
                <a:spcPct val="80000"/>
              </a:lnSpc>
              <a:buFont typeface="Wingdings" pitchFamily="2" charset="2"/>
              <a:buNone/>
            </a:pPr>
            <a:r>
              <a:rPr lang="nb-NO" sz="2200" dirty="0"/>
              <a:t>1. Begynnende frustrasjon</a:t>
            </a:r>
          </a:p>
          <a:p>
            <a:pPr eaLnBrk="1" hangingPunct="1">
              <a:lnSpc>
                <a:spcPct val="80000"/>
              </a:lnSpc>
              <a:buFont typeface="Wingdings" pitchFamily="2" charset="2"/>
              <a:buNone/>
            </a:pPr>
            <a:r>
              <a:rPr lang="nb-NO" sz="2200" dirty="0"/>
              <a:t>2. Partene ser hverandre som motpoler</a:t>
            </a:r>
          </a:p>
          <a:p>
            <a:pPr eaLnBrk="1" hangingPunct="1">
              <a:lnSpc>
                <a:spcPct val="80000"/>
              </a:lnSpc>
              <a:buFont typeface="Wingdings" pitchFamily="2" charset="2"/>
              <a:buNone/>
            </a:pPr>
            <a:r>
              <a:rPr lang="nb-NO" sz="2200" dirty="0"/>
              <a:t>3. Klar til kamp</a:t>
            </a:r>
          </a:p>
          <a:p>
            <a:pPr>
              <a:lnSpc>
                <a:spcPct val="80000"/>
              </a:lnSpc>
              <a:buNone/>
            </a:pPr>
            <a:r>
              <a:rPr lang="nb-NO" sz="2200" dirty="0"/>
              <a:t>4. Søker støtte hos utenforstående</a:t>
            </a:r>
          </a:p>
          <a:p>
            <a:pPr>
              <a:lnSpc>
                <a:spcPct val="80000"/>
              </a:lnSpc>
              <a:buNone/>
            </a:pPr>
            <a:r>
              <a:rPr lang="nb-NO" sz="2200" dirty="0"/>
              <a:t>5. Motparten uten moral og sunn fornuft</a:t>
            </a:r>
          </a:p>
          <a:p>
            <a:pPr>
              <a:lnSpc>
                <a:spcPct val="80000"/>
              </a:lnSpc>
              <a:buNone/>
            </a:pPr>
            <a:r>
              <a:rPr lang="nb-NO" sz="2400" dirty="0"/>
              <a:t>6. </a:t>
            </a:r>
            <a:r>
              <a:rPr lang="nb-NO" sz="2200" dirty="0"/>
              <a:t>Trusler og åpne angrep</a:t>
            </a:r>
          </a:p>
          <a:p>
            <a:pPr>
              <a:lnSpc>
                <a:spcPct val="80000"/>
              </a:lnSpc>
              <a:buNone/>
            </a:pPr>
            <a:r>
              <a:rPr lang="nb-NO" sz="2200" dirty="0"/>
              <a:t>7. Ødelegge motpartens ”våpen”</a:t>
            </a:r>
          </a:p>
          <a:p>
            <a:pPr>
              <a:lnSpc>
                <a:spcPct val="80000"/>
              </a:lnSpc>
              <a:buNone/>
            </a:pPr>
            <a:r>
              <a:rPr lang="nb-NO" sz="2200" dirty="0"/>
              <a:t>8. Full krig; ”alt er lov”</a:t>
            </a:r>
          </a:p>
          <a:p>
            <a:pPr>
              <a:lnSpc>
                <a:spcPct val="80000"/>
              </a:lnSpc>
              <a:buNone/>
            </a:pPr>
            <a:r>
              <a:rPr lang="nb-NO" sz="2200" dirty="0"/>
              <a:t>9. Mål: endelig seier</a:t>
            </a:r>
          </a:p>
          <a:p>
            <a:pPr eaLnBrk="1" hangingPunct="1">
              <a:lnSpc>
                <a:spcPct val="80000"/>
              </a:lnSpc>
              <a:buFont typeface="Wingdings" pitchFamily="2" charset="2"/>
              <a:buNone/>
            </a:pPr>
            <a:endParaRPr lang="nb-NO" sz="2200" i="1" dirty="0"/>
          </a:p>
        </p:txBody>
      </p:sp>
      <p:pic>
        <p:nvPicPr>
          <p:cNvPr id="12293" name="Picture 4" descr="Turnaround_logo Word etc"/>
          <p:cNvPicPr>
            <a:picLocks noChangeAspect="1" noChangeArrowheads="1"/>
          </p:cNvPicPr>
          <p:nvPr/>
        </p:nvPicPr>
        <p:blipFill>
          <a:blip r:embed="rId3" cstate="print"/>
          <a:srcRect/>
          <a:stretch>
            <a:fillRect/>
          </a:stretch>
        </p:blipFill>
        <p:spPr bwMode="auto">
          <a:xfrm>
            <a:off x="11080750" y="5364959"/>
            <a:ext cx="704850" cy="863600"/>
          </a:xfrm>
          <a:prstGeom prst="rect">
            <a:avLst/>
          </a:prstGeom>
          <a:noFill/>
          <a:ln w="9525">
            <a:noFill/>
            <a:miter lim="800000"/>
            <a:headEnd/>
            <a:tailEnd/>
          </a:ln>
        </p:spPr>
      </p:pic>
      <p:sp>
        <p:nvSpPr>
          <p:cNvPr id="12294" name="TekstSylinder 12"/>
          <p:cNvSpPr txBox="1">
            <a:spLocks noChangeArrowheads="1"/>
          </p:cNvSpPr>
          <p:nvPr/>
        </p:nvSpPr>
        <p:spPr bwMode="auto">
          <a:xfrm>
            <a:off x="3792537" y="4898431"/>
            <a:ext cx="3149439" cy="369332"/>
          </a:xfrm>
          <a:prstGeom prst="rect">
            <a:avLst/>
          </a:prstGeom>
          <a:noFill/>
          <a:ln w="9525">
            <a:noFill/>
            <a:miter lim="800000"/>
            <a:headEnd/>
            <a:tailEnd/>
          </a:ln>
        </p:spPr>
        <p:txBody>
          <a:bodyPr wrap="square">
            <a:spAutoFit/>
          </a:bodyPr>
          <a:lstStyle/>
          <a:p>
            <a:r>
              <a:rPr lang="nb-NO" dirty="0"/>
              <a:t>(Etter org. psyk. Kristin Dille)</a:t>
            </a:r>
          </a:p>
        </p:txBody>
      </p:sp>
      <p:sp>
        <p:nvSpPr>
          <p:cNvPr id="6" name="TekstSylinder 5"/>
          <p:cNvSpPr txBox="1"/>
          <p:nvPr/>
        </p:nvSpPr>
        <p:spPr>
          <a:xfrm>
            <a:off x="8966718" y="5881688"/>
            <a:ext cx="2174048"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386414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idx="4294967295"/>
          </p:nvPr>
        </p:nvSpPr>
        <p:spPr>
          <a:xfrm>
            <a:off x="774700" y="1124651"/>
            <a:ext cx="10972800" cy="4530725"/>
          </a:xfrm>
        </p:spPr>
        <p:txBody>
          <a:bodyPr/>
          <a:lstStyle/>
          <a:p>
            <a:pPr>
              <a:lnSpc>
                <a:spcPct val="80000"/>
              </a:lnSpc>
              <a:buNone/>
            </a:pPr>
            <a:r>
              <a:rPr lang="nb-NO" sz="3200" dirty="0"/>
              <a:t>1. Begynnende frustrasjon.</a:t>
            </a:r>
          </a:p>
          <a:p>
            <a:pPr>
              <a:lnSpc>
                <a:spcPct val="80000"/>
              </a:lnSpc>
              <a:buNone/>
            </a:pPr>
            <a:r>
              <a:rPr lang="nb-NO" sz="3200" dirty="0"/>
              <a:t>	</a:t>
            </a:r>
            <a:r>
              <a:rPr lang="nb-NO" sz="2000" dirty="0"/>
              <a:t>- fremdeles saklig uenighet i fokus</a:t>
            </a:r>
          </a:p>
          <a:p>
            <a:pPr>
              <a:lnSpc>
                <a:spcPct val="80000"/>
              </a:lnSpc>
              <a:buNone/>
            </a:pPr>
            <a:r>
              <a:rPr lang="nb-NO" sz="3200" dirty="0"/>
              <a:t>2. Partene ser hverandre som motpoler</a:t>
            </a:r>
          </a:p>
          <a:p>
            <a:pPr>
              <a:lnSpc>
                <a:spcPct val="80000"/>
              </a:lnSpc>
              <a:buNone/>
            </a:pPr>
            <a:r>
              <a:rPr lang="nb-NO" sz="3600" dirty="0"/>
              <a:t>	</a:t>
            </a:r>
            <a:r>
              <a:rPr lang="nb-NO" sz="2000" dirty="0"/>
              <a:t>- Jeg har rett, den andre har feil</a:t>
            </a:r>
          </a:p>
          <a:p>
            <a:pPr>
              <a:lnSpc>
                <a:spcPct val="80000"/>
              </a:lnSpc>
              <a:buNone/>
            </a:pPr>
            <a:r>
              <a:rPr lang="nb-NO" sz="2000" dirty="0"/>
              <a:t>	-  Vinne - tape</a:t>
            </a:r>
          </a:p>
          <a:p>
            <a:r>
              <a:rPr lang="nb-NO" dirty="0"/>
              <a:t>Synlig frustrasjon</a:t>
            </a:r>
          </a:p>
        </p:txBody>
      </p:sp>
      <p:sp>
        <p:nvSpPr>
          <p:cNvPr id="7" name="Rektangel 6"/>
          <p:cNvSpPr/>
          <p:nvPr/>
        </p:nvSpPr>
        <p:spPr>
          <a:xfrm rot="20280364">
            <a:off x="5439952" y="2994751"/>
            <a:ext cx="4081830" cy="707886"/>
          </a:xfrm>
          <a:prstGeom prst="rect">
            <a:avLst/>
          </a:prstGeom>
          <a:noFill/>
        </p:spPr>
        <p:txBody>
          <a:bodyPr wrap="square" lIns="91440" tIns="45720" rIns="91440" bIns="45720">
            <a:spAutoFit/>
          </a:bodyPr>
          <a:lstStyle/>
          <a:p>
            <a:pPr algn="ctr"/>
            <a:r>
              <a:rPr lang="nb-NO" sz="4000" b="1" dirty="0">
                <a:ln/>
                <a:solidFill>
                  <a:srgbClr val="92D050"/>
                </a:solidFill>
                <a:effectLst>
                  <a:outerShdw blurRad="38100" dist="19050" dir="2700000" algn="tl" rotWithShape="0">
                    <a:schemeClr val="dk1">
                      <a:lumMod val="50000"/>
                      <a:alpha val="40000"/>
                    </a:schemeClr>
                  </a:outerShdw>
                </a:effectLst>
              </a:rPr>
              <a:t>Er det mulig!?!</a:t>
            </a:r>
            <a:endParaRPr lang="nb-NO" sz="4000" b="1" cap="none" spc="0" dirty="0">
              <a:ln/>
              <a:solidFill>
                <a:srgbClr val="92D050"/>
              </a:solidFill>
              <a:effectLst>
                <a:outerShdw blurRad="38100" dist="19050" dir="2700000" algn="tl" rotWithShape="0">
                  <a:schemeClr val="dk1">
                    <a:lumMod val="50000"/>
                    <a:alpha val="40000"/>
                  </a:schemeClr>
                </a:outerShdw>
              </a:effectLst>
            </a:endParaRPr>
          </a:p>
        </p:txBody>
      </p:sp>
      <p:sp>
        <p:nvSpPr>
          <p:cNvPr id="8" name="Rektangel 7"/>
          <p:cNvSpPr/>
          <p:nvPr/>
        </p:nvSpPr>
        <p:spPr>
          <a:xfrm rot="1278850">
            <a:off x="7086601" y="1249296"/>
            <a:ext cx="4619947" cy="584775"/>
          </a:xfrm>
          <a:prstGeom prst="rect">
            <a:avLst/>
          </a:prstGeom>
          <a:noFill/>
        </p:spPr>
        <p:txBody>
          <a:bodyPr wrap="square" lIns="91440" tIns="45720" rIns="91440" bIns="45720">
            <a:spAutoFit/>
          </a:bodyPr>
          <a:lstStyle/>
          <a:p>
            <a:pPr algn="ctr"/>
            <a:r>
              <a:rPr lang="nb-NO"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Du må jo skjønne at…</a:t>
            </a:r>
          </a:p>
        </p:txBody>
      </p:sp>
      <p:sp>
        <p:nvSpPr>
          <p:cNvPr id="10" name="Rektangel 9"/>
          <p:cNvSpPr/>
          <p:nvPr/>
        </p:nvSpPr>
        <p:spPr>
          <a:xfrm rot="734108">
            <a:off x="1786786" y="4638284"/>
            <a:ext cx="4451168" cy="646331"/>
          </a:xfrm>
          <a:prstGeom prst="rect">
            <a:avLst/>
          </a:prstGeom>
          <a:noFill/>
        </p:spPr>
        <p:txBody>
          <a:bodyPr wrap="square" lIns="91440" tIns="45720" rIns="91440" bIns="45720">
            <a:spAutoFit/>
          </a:bodyPr>
          <a:lstStyle/>
          <a:p>
            <a:pPr algn="ctr"/>
            <a:r>
              <a:rPr lang="nb-NO"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 en dust!</a:t>
            </a:r>
          </a:p>
        </p:txBody>
      </p:sp>
      <p:pic>
        <p:nvPicPr>
          <p:cNvPr id="9" name="Picture 5" descr="Turnaround_logo Word etc"/>
          <p:cNvPicPr>
            <a:picLocks noChangeAspect="1" noChangeArrowheads="1"/>
          </p:cNvPicPr>
          <p:nvPr/>
        </p:nvPicPr>
        <p:blipFill>
          <a:blip r:embed="rId2" cstate="print"/>
          <a:srcRect/>
          <a:stretch>
            <a:fillRect/>
          </a:stretch>
        </p:blipFill>
        <p:spPr bwMode="auto">
          <a:xfrm>
            <a:off x="10877550" y="5422823"/>
            <a:ext cx="704850" cy="863600"/>
          </a:xfrm>
          <a:prstGeom prst="rect">
            <a:avLst/>
          </a:prstGeom>
          <a:noFill/>
          <a:ln w="9525">
            <a:noFill/>
            <a:miter lim="800000"/>
            <a:headEnd/>
            <a:tailEnd/>
          </a:ln>
        </p:spPr>
      </p:pic>
      <p:sp>
        <p:nvSpPr>
          <p:cNvPr id="11" name="TekstSylinder 10"/>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429399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723900" y="808038"/>
            <a:ext cx="10972800" cy="4530725"/>
          </a:xfrm>
        </p:spPr>
        <p:txBody>
          <a:bodyPr/>
          <a:lstStyle/>
          <a:p>
            <a:pPr>
              <a:lnSpc>
                <a:spcPct val="80000"/>
              </a:lnSpc>
              <a:buNone/>
            </a:pPr>
            <a:r>
              <a:rPr lang="nb-NO" sz="3600" dirty="0"/>
              <a:t>3. Klar til kamp</a:t>
            </a:r>
          </a:p>
          <a:p>
            <a:pPr>
              <a:lnSpc>
                <a:spcPct val="80000"/>
              </a:lnSpc>
              <a:buNone/>
            </a:pPr>
            <a:r>
              <a:rPr lang="nb-NO" sz="3600" dirty="0"/>
              <a:t>	</a:t>
            </a:r>
            <a:r>
              <a:rPr lang="nb-NO" sz="2400" dirty="0"/>
              <a:t>- Redusert kontakt</a:t>
            </a:r>
          </a:p>
          <a:p>
            <a:pPr>
              <a:lnSpc>
                <a:spcPct val="80000"/>
              </a:lnSpc>
              <a:buNone/>
            </a:pPr>
            <a:r>
              <a:rPr lang="nb-NO" sz="2400" dirty="0"/>
              <a:t>	- Fastlåst negativt syn på hverandre</a:t>
            </a:r>
          </a:p>
          <a:p>
            <a:pPr>
              <a:lnSpc>
                <a:spcPct val="80000"/>
              </a:lnSpc>
              <a:buNone/>
            </a:pPr>
            <a:endParaRPr lang="nb-NO" sz="2400" dirty="0"/>
          </a:p>
          <a:p>
            <a:pPr>
              <a:lnSpc>
                <a:spcPct val="80000"/>
              </a:lnSpc>
              <a:buNone/>
            </a:pPr>
            <a:r>
              <a:rPr lang="nb-NO" sz="3600" dirty="0"/>
              <a:t>4. Søker støtte hos utenforstående</a:t>
            </a:r>
          </a:p>
          <a:p>
            <a:pPr>
              <a:lnSpc>
                <a:spcPct val="80000"/>
              </a:lnSpc>
              <a:buNone/>
            </a:pPr>
            <a:r>
              <a:rPr lang="nb-NO" sz="3600" i="1" dirty="0"/>
              <a:t>	</a:t>
            </a:r>
            <a:r>
              <a:rPr lang="nb-NO" sz="2400" i="1" dirty="0"/>
              <a:t>- </a:t>
            </a:r>
            <a:r>
              <a:rPr lang="nb-NO" sz="2400" dirty="0"/>
              <a:t>Frustrasjonen større når den blir bekreftet</a:t>
            </a:r>
          </a:p>
          <a:p>
            <a:pPr>
              <a:lnSpc>
                <a:spcPct val="80000"/>
              </a:lnSpc>
              <a:buNone/>
            </a:pPr>
            <a:r>
              <a:rPr lang="nb-NO" sz="2400" dirty="0"/>
              <a:t>	- Saksnivået  endres; personkonflikten øker</a:t>
            </a:r>
          </a:p>
          <a:p>
            <a:pPr marL="0" indent="0">
              <a:buNone/>
            </a:pPr>
            <a:endParaRPr lang="nb-NO" dirty="0"/>
          </a:p>
        </p:txBody>
      </p:sp>
      <p:sp>
        <p:nvSpPr>
          <p:cNvPr id="4" name="TekstSylinder 3"/>
          <p:cNvSpPr txBox="1"/>
          <p:nvPr/>
        </p:nvSpPr>
        <p:spPr>
          <a:xfrm>
            <a:off x="8530681" y="502034"/>
            <a:ext cx="758283" cy="369332"/>
          </a:xfrm>
          <a:prstGeom prst="rect">
            <a:avLst/>
          </a:prstGeom>
          <a:noFill/>
        </p:spPr>
        <p:txBody>
          <a:bodyPr wrap="square" rtlCol="0">
            <a:spAutoFit/>
          </a:bodyPr>
          <a:lstStyle/>
          <a:p>
            <a:r>
              <a:rPr lang="nb-NO" dirty="0"/>
              <a:t>dust</a:t>
            </a:r>
          </a:p>
        </p:txBody>
      </p:sp>
      <p:sp>
        <p:nvSpPr>
          <p:cNvPr id="6" name="TekstSylinder 5"/>
          <p:cNvSpPr txBox="1"/>
          <p:nvPr/>
        </p:nvSpPr>
        <p:spPr>
          <a:xfrm>
            <a:off x="11333349" y="670942"/>
            <a:ext cx="962721" cy="369332"/>
          </a:xfrm>
          <a:prstGeom prst="rect">
            <a:avLst/>
          </a:prstGeom>
          <a:noFill/>
        </p:spPr>
        <p:txBody>
          <a:bodyPr wrap="square" rtlCol="0">
            <a:spAutoFit/>
          </a:bodyPr>
          <a:lstStyle/>
          <a:p>
            <a:r>
              <a:rPr lang="nb-NO" dirty="0"/>
              <a:t>dust</a:t>
            </a:r>
          </a:p>
        </p:txBody>
      </p:sp>
      <p:pic>
        <p:nvPicPr>
          <p:cNvPr id="1028" name="Picture 4" descr="http://sr.photos3.fotosearch.com/bthumb/CSP/CSP991/k12275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837" y="1014271"/>
            <a:ext cx="3212464" cy="3212467"/>
          </a:xfrm>
          <a:prstGeom prst="rect">
            <a:avLst/>
          </a:prstGeom>
          <a:noFill/>
          <a:extLst>
            <a:ext uri="{909E8E84-426E-40DD-AFC4-6F175D3DCCD1}">
              <a14:hiddenFill xmlns:a14="http://schemas.microsoft.com/office/drawing/2010/main">
                <a:solidFill>
                  <a:srgbClr val="FFFFFF"/>
                </a:solidFill>
              </a14:hiddenFill>
            </a:ext>
          </a:extLst>
        </p:spPr>
      </p:pic>
      <p:sp>
        <p:nvSpPr>
          <p:cNvPr id="5" name="Bildeforklaring formet som en sky 4"/>
          <p:cNvSpPr/>
          <p:nvPr/>
        </p:nvSpPr>
        <p:spPr>
          <a:xfrm rot="230069">
            <a:off x="8441463" y="470919"/>
            <a:ext cx="914400" cy="612648"/>
          </a:xfrm>
          <a:prstGeom prst="cloudCallout">
            <a:avLst>
              <a:gd name="adj1" fmla="val 54357"/>
              <a:gd name="adj2" fmla="val 692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Bildeforklaring formet som en sky 8"/>
          <p:cNvSpPr/>
          <p:nvPr/>
        </p:nvSpPr>
        <p:spPr>
          <a:xfrm>
            <a:off x="11199994" y="549284"/>
            <a:ext cx="914400" cy="612648"/>
          </a:xfrm>
          <a:prstGeom prst="cloudCallout">
            <a:avLst>
              <a:gd name="adj1" fmla="val -59857"/>
              <a:gd name="adj2" fmla="val 843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30" name="Picture 6" descr="http://photos.gograph.com/thumbs/CSP/CSP993/k143286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4477045"/>
            <a:ext cx="2080420" cy="1578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Turnaround_logo Word etc"/>
          <p:cNvPicPr>
            <a:picLocks noChangeAspect="1" noChangeArrowheads="1"/>
          </p:cNvPicPr>
          <p:nvPr/>
        </p:nvPicPr>
        <p:blipFill>
          <a:blip r:embed="rId5" cstate="print"/>
          <a:srcRect/>
          <a:stretch>
            <a:fillRect/>
          </a:stretch>
        </p:blipFill>
        <p:spPr bwMode="auto">
          <a:xfrm>
            <a:off x="10877550" y="5422823"/>
            <a:ext cx="704850" cy="863600"/>
          </a:xfrm>
          <a:prstGeom prst="rect">
            <a:avLst/>
          </a:prstGeom>
          <a:noFill/>
          <a:ln w="9525">
            <a:noFill/>
            <a:miter lim="800000"/>
            <a:headEnd/>
            <a:tailEnd/>
          </a:ln>
        </p:spPr>
      </p:pic>
      <p:sp>
        <p:nvSpPr>
          <p:cNvPr id="11" name="TekstSylinder 10"/>
          <p:cNvSpPr txBox="1"/>
          <p:nvPr/>
        </p:nvSpPr>
        <p:spPr>
          <a:xfrm>
            <a:off x="8940363" y="5881688"/>
            <a:ext cx="2200403" cy="369332"/>
          </a:xfrm>
          <a:prstGeom prst="rect">
            <a:avLst/>
          </a:prstGeom>
          <a:noFill/>
        </p:spPr>
        <p:txBody>
          <a:bodyPr wrap="square" rtlCol="0">
            <a:spAutoFit/>
          </a:bodyPr>
          <a:lstStyle/>
          <a:p>
            <a:r>
              <a:rPr lang="nb-NO" dirty="0">
                <a:solidFill>
                  <a:schemeClr val="accent1">
                    <a:lumMod val="75000"/>
                  </a:schemeClr>
                </a:solidFill>
                <a:latin typeface="Lucida Handwriting" panose="03010101010101010101" pitchFamily="66" charset="0"/>
              </a:rPr>
              <a:t>Eva  M. Solem</a:t>
            </a:r>
          </a:p>
        </p:txBody>
      </p:sp>
    </p:spTree>
    <p:extLst>
      <p:ext uri="{BB962C8B-B14F-4D97-AF65-F5344CB8AC3E}">
        <p14:creationId xmlns:p14="http://schemas.microsoft.com/office/powerpoint/2010/main" val="2509195548"/>
      </p:ext>
    </p:extLst>
  </p:cSld>
  <p:clrMapOvr>
    <a:masterClrMapping/>
  </p:clrMapOvr>
</p:sld>
</file>

<file path=ppt/theme/theme1.xml><?xml version="1.0" encoding="utf-8"?>
<a:theme xmlns:a="http://schemas.openxmlformats.org/drawingml/2006/main" name="Eva Turnaround">
  <a:themeElements>
    <a:clrScheme name="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Kant">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n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an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an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an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an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an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an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a Turnaround" id="{D6BFBBFC-47F7-46DF-83CE-01CA705583B3}" vid="{678BBC13-0C4F-4901-90D2-780BCF1401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Eva Turnaround</Template>
  <TotalTime>2678</TotalTime>
  <Words>2356</Words>
  <Application>Microsoft Office PowerPoint</Application>
  <PresentationFormat>Widescreen</PresentationFormat>
  <Paragraphs>481</Paragraphs>
  <Slides>57</Slides>
  <Notes>26</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57</vt:i4>
      </vt:variant>
    </vt:vector>
  </HeadingPairs>
  <TitlesOfParts>
    <vt:vector size="65" baseType="lpstr">
      <vt:lpstr>Arial</vt:lpstr>
      <vt:lpstr>Calibri</vt:lpstr>
      <vt:lpstr>Comic Sans MS</vt:lpstr>
      <vt:lpstr>Garamond</vt:lpstr>
      <vt:lpstr>Lucida Handwriting</vt:lpstr>
      <vt:lpstr>Times New Roman</vt:lpstr>
      <vt:lpstr>Wingdings</vt:lpstr>
      <vt:lpstr>Eva Turnaround</vt:lpstr>
      <vt:lpstr>Konflikt; fra utvikling til avvikling</vt:lpstr>
      <vt:lpstr>Agenda</vt:lpstr>
      <vt:lpstr>Uenighet og konflikt</vt:lpstr>
      <vt:lpstr>Kalde (Vi) og varme (Jeg) konflikter </vt:lpstr>
      <vt:lpstr>Konfliktens kjerne</vt:lpstr>
      <vt:lpstr>Konflikt som en subjektiv opplevelse</vt:lpstr>
      <vt:lpstr>Konfliktens utvikling</vt:lpstr>
      <vt:lpstr>PowerPoint-presentasjon</vt:lpstr>
      <vt:lpstr>PowerPoint-presentasjon</vt:lpstr>
      <vt:lpstr>PowerPoint-presentasjon</vt:lpstr>
      <vt:lpstr>Farlige koblinger:   </vt:lpstr>
      <vt:lpstr>Ansvarsfraskrivelse</vt:lpstr>
      <vt:lpstr>Ansvarsfraskrivelse sentralt i konfliktutvikling</vt:lpstr>
      <vt:lpstr>Dårlige oppførsel forplikter</vt:lpstr>
      <vt:lpstr>PowerPoint-presentasjon</vt:lpstr>
      <vt:lpstr>Destruktiv spiral som suger alle inn.</vt:lpstr>
      <vt:lpstr>Dragsuget</vt:lpstr>
      <vt:lpstr>Vi går inn i tilstander som fyrer opp konflikten</vt:lpstr>
      <vt:lpstr>Utgangspunkt</vt:lpstr>
      <vt:lpstr>Alle mennesker bærer i seg</vt:lpstr>
      <vt:lpstr>Kommer til uttrykk som tilstander</vt:lpstr>
      <vt:lpstr>”Foreldre-tilstanden”</vt:lpstr>
      <vt:lpstr>”Barnetilstanden”</vt:lpstr>
      <vt:lpstr>”Voksentilstanden”</vt:lpstr>
      <vt:lpstr>Tilstander påvirker kommunikasjonen</vt:lpstr>
      <vt:lpstr>PowerPoint-presentasjon</vt:lpstr>
      <vt:lpstr>Konfliktens typiske tilstander</vt:lpstr>
      <vt:lpstr>Konflikt? Hent fram Voksentilstand</vt:lpstr>
      <vt:lpstr>Destruktiv spiral som suger alle inn.</vt:lpstr>
      <vt:lpstr>Konfliktparadigme:  Når alle handlinger tolkes slik at fiendebildet kan bekreftes</vt:lpstr>
      <vt:lpstr>Konfliktspiral:</vt:lpstr>
      <vt:lpstr>Konfliktløsning:  Å bryte spiralen</vt:lpstr>
      <vt:lpstr>PowerPoint-presentasjon</vt:lpstr>
      <vt:lpstr>Løse opp konflikter</vt:lpstr>
      <vt:lpstr>Konfliktavvikling</vt:lpstr>
      <vt:lpstr>Ta det tidlig</vt:lpstr>
      <vt:lpstr>Sjekk forståelsen</vt:lpstr>
      <vt:lpstr>Anta tilstedeværelsen av en god intensjon</vt:lpstr>
      <vt:lpstr>Ha fokus på framtid og løsning</vt:lpstr>
      <vt:lpstr>Snu til konfliktreduserende språk</vt:lpstr>
      <vt:lpstr>Legg posisjonene (partenes «løsninger»)til side.  Fire skritt mot løsning:</vt:lpstr>
      <vt:lpstr>Ved konfrontasjon: RRR</vt:lpstr>
      <vt:lpstr>Kartlegging: Tema (nøytralt formulert): </vt:lpstr>
      <vt:lpstr>Konfliktforebygging</vt:lpstr>
      <vt:lpstr>Stressreduksjon</vt:lpstr>
      <vt:lpstr>Avklarte og omforente roller</vt:lpstr>
      <vt:lpstr>Avklart og omforent ansvar og myndighet</vt:lpstr>
      <vt:lpstr>Avklart og omforent prioritering</vt:lpstr>
      <vt:lpstr>Konfliktreduserende kultur</vt:lpstr>
      <vt:lpstr>Kulturbygging</vt:lpstr>
      <vt:lpstr>Ta ansvar</vt:lpstr>
      <vt:lpstr>Snakk</vt:lpstr>
      <vt:lpstr>Lytt og let</vt:lpstr>
      <vt:lpstr>Forskutter handling</vt:lpstr>
      <vt:lpstr>Møt frustrasjoner hos andre</vt:lpstr>
      <vt:lpstr>Voksenmodus</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Konflikt; fra utvikling til avvikling</dc:title>
  <dc:creator>Eva</dc:creator>
  <cp:lastModifiedBy>Eva Margrethe Solem</cp:lastModifiedBy>
  <cp:revision>116</cp:revision>
  <dcterms:created xsi:type="dcterms:W3CDTF">2016-03-22T09:10:59Z</dcterms:created>
  <dcterms:modified xsi:type="dcterms:W3CDTF">2016-09-26T19:39:09Z</dcterms:modified>
</cp:coreProperties>
</file>